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00" r:id="rId2"/>
    <p:sldId id="377" r:id="rId3"/>
    <p:sldId id="370" r:id="rId4"/>
    <p:sldId id="306" r:id="rId5"/>
    <p:sldId id="302" r:id="rId6"/>
    <p:sldId id="372" r:id="rId7"/>
    <p:sldId id="373" r:id="rId8"/>
    <p:sldId id="374" r:id="rId9"/>
    <p:sldId id="375" r:id="rId10"/>
    <p:sldId id="378" r:id="rId11"/>
    <p:sldId id="325" r:id="rId12"/>
    <p:sldId id="335" r:id="rId13"/>
    <p:sldId id="362" r:id="rId14"/>
    <p:sldId id="338" r:id="rId15"/>
    <p:sldId id="339" r:id="rId16"/>
    <p:sldId id="349" r:id="rId17"/>
    <p:sldId id="371" r:id="rId18"/>
    <p:sldId id="311" r:id="rId19"/>
    <p:sldId id="389" r:id="rId20"/>
    <p:sldId id="364" r:id="rId21"/>
    <p:sldId id="365" r:id="rId22"/>
    <p:sldId id="381" r:id="rId23"/>
    <p:sldId id="382" r:id="rId24"/>
    <p:sldId id="383" r:id="rId25"/>
    <p:sldId id="384" r:id="rId26"/>
    <p:sldId id="361" r:id="rId27"/>
    <p:sldId id="350" r:id="rId28"/>
    <p:sldId id="357" r:id="rId29"/>
    <p:sldId id="352" r:id="rId30"/>
    <p:sldId id="353" r:id="rId31"/>
    <p:sldId id="387" r:id="rId32"/>
    <p:sldId id="388" r:id="rId33"/>
    <p:sldId id="390" r:id="rId34"/>
    <p:sldId id="320" r:id="rId35"/>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7A8BBC"/>
    <a:srgbClr val="FF0000"/>
    <a:srgbClr val="1D8EFF"/>
    <a:srgbClr val="CC7900"/>
    <a:srgbClr val="FFE05B"/>
    <a:srgbClr val="FFD72D"/>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78706" autoAdjust="0"/>
  </p:normalViewPr>
  <p:slideViewPr>
    <p:cSldViewPr>
      <p:cViewPr varScale="1">
        <p:scale>
          <a:sx n="42" d="100"/>
          <a:sy n="42" d="100"/>
        </p:scale>
        <p:origin x="-91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44"/>
    </p:cViewPr>
  </p:sorterViewPr>
  <p:notesViewPr>
    <p:cSldViewPr>
      <p:cViewPr varScale="1">
        <p:scale>
          <a:sx n="36" d="100"/>
          <a:sy n="36" d="100"/>
        </p:scale>
        <p:origin x="-2238"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defTabSz="933450">
              <a:defRPr sz="1200"/>
            </a:lvl1pPr>
          </a:lstStyle>
          <a:p>
            <a:endParaRPr lang="en-US"/>
          </a:p>
        </p:txBody>
      </p:sp>
      <p:sp>
        <p:nvSpPr>
          <p:cNvPr id="8089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defTabSz="933450">
              <a:defRPr sz="1200"/>
            </a:lvl1pPr>
          </a:lstStyle>
          <a:p>
            <a:fld id="{A4A0FAAC-A6C5-4253-A4FB-65083516D878}" type="datetimeFigureOut">
              <a:rPr lang="en-US"/>
              <a:pPr/>
              <a:t>2/22/2012</a:t>
            </a:fld>
            <a:endParaRPr lang="en-US"/>
          </a:p>
        </p:txBody>
      </p:sp>
      <p:sp>
        <p:nvSpPr>
          <p:cNvPr id="8090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defTabSz="933450">
              <a:defRPr sz="1200"/>
            </a:lvl1pPr>
          </a:lstStyle>
          <a:p>
            <a:endParaRPr lang="en-US"/>
          </a:p>
        </p:txBody>
      </p:sp>
      <p:sp>
        <p:nvSpPr>
          <p:cNvPr id="8090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defTabSz="933450">
              <a:defRPr sz="1200"/>
            </a:lvl1pPr>
          </a:lstStyle>
          <a:p>
            <a:fld id="{7EBF0D12-BE95-4C13-9525-1B64749498A2}" type="slidenum">
              <a:rPr lang="en-US"/>
              <a:pPr/>
              <a:t>‹#›</a:t>
            </a:fld>
            <a:endParaRPr lang="en-US"/>
          </a:p>
        </p:txBody>
      </p:sp>
    </p:spTree>
    <p:extLst>
      <p:ext uri="{BB962C8B-B14F-4D97-AF65-F5344CB8AC3E}">
        <p14:creationId xmlns:p14="http://schemas.microsoft.com/office/powerpoint/2010/main" val="3537085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defTabSz="933450">
              <a:defRPr sz="1200"/>
            </a:lvl1pPr>
          </a:lstStyle>
          <a:p>
            <a:endParaRPr lang="en-US"/>
          </a:p>
        </p:txBody>
      </p:sp>
      <p:sp>
        <p:nvSpPr>
          <p:cNvPr id="3" name="Date Placeholder 2"/>
          <p:cNvSpPr>
            <a:spLocks noGrp="1"/>
          </p:cNvSpPr>
          <p:nvPr>
            <p:ph type="dt" idx="1"/>
          </p:nvPr>
        </p:nvSpPr>
        <p:spPr bwMode="auto">
          <a:xfrm>
            <a:off x="3976688"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defTabSz="933450">
              <a:defRPr sz="1200"/>
            </a:lvl1pPr>
          </a:lstStyle>
          <a:p>
            <a:fld id="{830B6C28-4742-4A24-8B3D-52E4B1EF8500}" type="datetimeFigureOut">
              <a:rPr lang="en-US"/>
              <a:pPr/>
              <a:t>2/22/2012</a:t>
            </a:fld>
            <a:endParaRPr lang="en-US"/>
          </a:p>
        </p:txBody>
      </p:sp>
      <p:sp>
        <p:nvSpPr>
          <p:cNvPr id="4" name="Slide Image Placeholder 3"/>
          <p:cNvSpPr>
            <a:spLocks noGrp="1" noRot="1" noChangeAspect="1"/>
          </p:cNvSpPr>
          <p:nvPr>
            <p:ph type="sldImg" idx="2"/>
          </p:nvPr>
        </p:nvSpPr>
        <p:spPr>
          <a:xfrm>
            <a:off x="1184275" y="698500"/>
            <a:ext cx="4652963" cy="34893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701675" y="4419600"/>
            <a:ext cx="5616575" cy="4187825"/>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defTabSz="933450">
              <a:defRPr sz="1200"/>
            </a:lvl1pPr>
          </a:lstStyle>
          <a:p>
            <a:endParaRPr lang="en-US"/>
          </a:p>
        </p:txBody>
      </p:sp>
      <p:sp>
        <p:nvSpPr>
          <p:cNvPr id="7" name="Slide Number Placeholder 6"/>
          <p:cNvSpPr>
            <a:spLocks noGrp="1"/>
          </p:cNvSpPr>
          <p:nvPr>
            <p:ph type="sldNum" sz="quarter" idx="5"/>
          </p:nvPr>
        </p:nvSpPr>
        <p:spPr bwMode="auto">
          <a:xfrm>
            <a:off x="3976688"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defTabSz="933450">
              <a:defRPr sz="1200"/>
            </a:lvl1pPr>
          </a:lstStyle>
          <a:p>
            <a:fld id="{DC642412-B80D-40EB-ACEA-B91217993AD9}" type="slidenum">
              <a:rPr lang="en-US"/>
              <a:pPr/>
              <a:t>‹#›</a:t>
            </a:fld>
            <a:endParaRPr lang="en-US"/>
          </a:p>
        </p:txBody>
      </p:sp>
    </p:spTree>
    <p:extLst>
      <p:ext uri="{BB962C8B-B14F-4D97-AF65-F5344CB8AC3E}">
        <p14:creationId xmlns:p14="http://schemas.microsoft.com/office/powerpoint/2010/main" val="3338824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p:txBody>
          <a:bodyPr/>
          <a:lstStyle/>
          <a:p>
            <a:r>
              <a:rPr lang="en-US" smtClean="0"/>
              <a:t>I’ll talk about interfacial effects in thin ferroelectric films and multilayers.</a:t>
            </a:r>
          </a:p>
        </p:txBody>
      </p:sp>
      <p:sp>
        <p:nvSpPr>
          <p:cNvPr id="16387" name="Slide Number Placeholder 3"/>
          <p:cNvSpPr>
            <a:spLocks noGrp="1"/>
          </p:cNvSpPr>
          <p:nvPr>
            <p:ph type="sldNum" sz="quarter" idx="5"/>
          </p:nvPr>
        </p:nvSpPr>
        <p:spPr>
          <a:noFill/>
        </p:spPr>
        <p:txBody>
          <a:bodyPr/>
          <a:lstStyle/>
          <a:p>
            <a:fld id="{19D1E229-1AF1-4C03-9D8A-1420DBE91576}"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p:txBody>
          <a:bodyPr/>
          <a:lstStyle/>
          <a:p>
            <a:endParaRPr lang="en-US" smtClean="0"/>
          </a:p>
        </p:txBody>
      </p:sp>
      <p:sp>
        <p:nvSpPr>
          <p:cNvPr id="58371" name="Slide Number Placeholder 3"/>
          <p:cNvSpPr>
            <a:spLocks noGrp="1"/>
          </p:cNvSpPr>
          <p:nvPr>
            <p:ph type="sldNum" sz="quarter" idx="5"/>
          </p:nvPr>
        </p:nvSpPr>
        <p:spPr>
          <a:noFill/>
        </p:spPr>
        <p:txBody>
          <a:bodyPr/>
          <a:lstStyle/>
          <a:p>
            <a:fld id="{A834A55D-25C9-4C67-B578-79203BF58971}" type="slidenum">
              <a:rPr lang="en-US"/>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p:txBody>
          <a:bodyPr/>
          <a:lstStyle/>
          <a:p>
            <a:r>
              <a:rPr lang="en-US" smtClean="0"/>
              <a:t>The thickness of gate oxides in nanoelectronic devices approaches 1 nm that translates into 10 MV/cm electric fields at applied voltages of just 1 V.  It is generally unknown how the materials’ properties will change at these huge fields.  It is therefore crucial to understand the changes of ferroelectric oxide properties at the nanometer length scale.</a:t>
            </a:r>
          </a:p>
        </p:txBody>
      </p:sp>
      <p:sp>
        <p:nvSpPr>
          <p:cNvPr id="22531" name="Slide Number Placeholder 3"/>
          <p:cNvSpPr>
            <a:spLocks noGrp="1"/>
          </p:cNvSpPr>
          <p:nvPr>
            <p:ph type="sldNum" sz="quarter" idx="5"/>
          </p:nvPr>
        </p:nvSpPr>
        <p:spPr>
          <a:noFill/>
        </p:spPr>
        <p:txBody>
          <a:bodyPr/>
          <a:lstStyle/>
          <a:p>
            <a:fld id="{F29F2334-A623-4858-9B96-F3445544D8BF}"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p:txBody>
          <a:bodyPr/>
          <a:lstStyle/>
          <a:p>
            <a:r>
              <a:rPr lang="en-US" smtClean="0"/>
              <a:t>Ferroelectric properties arise from the strong coupling between electrical polarization and elastic strain, which can be controlled by external parameters including stress and electric field.</a:t>
            </a:r>
          </a:p>
        </p:txBody>
      </p:sp>
      <p:sp>
        <p:nvSpPr>
          <p:cNvPr id="18435" name="Slide Number Placeholder 3"/>
          <p:cNvSpPr>
            <a:spLocks noGrp="1"/>
          </p:cNvSpPr>
          <p:nvPr>
            <p:ph type="sldNum" sz="quarter" idx="5"/>
          </p:nvPr>
        </p:nvSpPr>
        <p:spPr>
          <a:noFill/>
        </p:spPr>
        <p:txBody>
          <a:bodyPr/>
          <a:lstStyle/>
          <a:p>
            <a:fld id="{613FCF8A-9998-4337-ABCD-289926F7EA0A}"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r>
              <a:rPr lang="en-US" smtClean="0"/>
              <a:t>Ferroelectric properties of complex oxide materials are used in a broad range of applications in the areas of energy, information technology and defense, so the importance of ferroelectrics is hard to overestimate.  In this talk I will focus on two of the properties – switchable polarization  and piezoelectric strain.</a:t>
            </a:r>
          </a:p>
        </p:txBody>
      </p:sp>
      <p:sp>
        <p:nvSpPr>
          <p:cNvPr id="20483" name="Slide Number Placeholder 3"/>
          <p:cNvSpPr>
            <a:spLocks noGrp="1"/>
          </p:cNvSpPr>
          <p:nvPr>
            <p:ph type="sldNum" sz="quarter" idx="5"/>
          </p:nvPr>
        </p:nvSpPr>
        <p:spPr>
          <a:noFill/>
        </p:spPr>
        <p:txBody>
          <a:bodyPr/>
          <a:lstStyle/>
          <a:p>
            <a:fld id="{75B76D2C-9BF2-4FBD-807C-345AF76019A0}"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p:txBody>
          <a:bodyPr/>
          <a:lstStyle/>
          <a:p>
            <a:pPr eaLnBrk="1" hangingPunct="1">
              <a:spcBef>
                <a:spcPct val="0"/>
              </a:spcBef>
            </a:pPr>
            <a:r>
              <a:rPr lang="en-US" smtClean="0"/>
              <a:t>In realistic thin films, domain wall motion is strongly affected by switching thermodynamics, pinnining/depinning by defects, and transport of electrical charges in the film.  In this talk, I will show you how such effects can change the expected ideal switching dynamics in ultrathin ferroelectric films.</a:t>
            </a:r>
          </a:p>
        </p:txBody>
      </p:sp>
      <p:sp>
        <p:nvSpPr>
          <p:cNvPr id="26627" name="Slide Number Placeholder 3"/>
          <p:cNvSpPr>
            <a:spLocks noGrp="1"/>
          </p:cNvSpPr>
          <p:nvPr>
            <p:ph type="sldNum" sz="quarter" idx="5"/>
          </p:nvPr>
        </p:nvSpPr>
        <p:spPr>
          <a:noFill/>
        </p:spPr>
        <p:txBody>
          <a:bodyPr/>
          <a:lstStyle/>
          <a:p>
            <a:fld id="{580DA8EF-C4F3-43A6-8C4F-AD8D66CE029F}"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p:txBody>
          <a:bodyPr/>
          <a:lstStyle/>
          <a:p>
            <a:r>
              <a:rPr lang="en-US" smtClean="0"/>
              <a:t>Polarization switching in thin films is generally controlled by nucleation and propagation of polarization domains. Polarization domain dynamics depends strongly on applied electric field and it is predicted that the domain wall velocity can reach hundreds and even thousands of m/s at high enough fields.  In thin films we should be able to test these predictions using relatively moderate voltages.</a:t>
            </a:r>
          </a:p>
        </p:txBody>
      </p:sp>
      <p:sp>
        <p:nvSpPr>
          <p:cNvPr id="24579" name="Slide Number Placeholder 3"/>
          <p:cNvSpPr>
            <a:spLocks noGrp="1"/>
          </p:cNvSpPr>
          <p:nvPr>
            <p:ph type="sldNum" sz="quarter" idx="5"/>
          </p:nvPr>
        </p:nvSpPr>
        <p:spPr>
          <a:noFill/>
        </p:spPr>
        <p:txBody>
          <a:bodyPr/>
          <a:lstStyle/>
          <a:p>
            <a:fld id="{8495D2B8-F65A-49CA-80BF-7CD8C691C16C}"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p:txBody>
          <a:bodyPr/>
          <a:lstStyle/>
          <a:p>
            <a:r>
              <a:rPr lang="en-US" smtClean="0"/>
              <a:t>Ferroelectric oxides are fascinating materials for creating new systems with modified properties, which is due to the oxides chemistry and structure.  Some new proposed multilayer materials include multilayers with unusual orientation of polarization domains and polarization-state sensitive electronic structure at the interfaces between different polarization layers.  This highlights the importance of the interfaces with ferroelectrics in controlling materials’ properties.</a:t>
            </a:r>
          </a:p>
        </p:txBody>
      </p:sp>
      <p:sp>
        <p:nvSpPr>
          <p:cNvPr id="28675" name="Slide Number Placeholder 3"/>
          <p:cNvSpPr>
            <a:spLocks noGrp="1"/>
          </p:cNvSpPr>
          <p:nvPr>
            <p:ph type="sldNum" sz="quarter" idx="5"/>
          </p:nvPr>
        </p:nvSpPr>
        <p:spPr>
          <a:noFill/>
        </p:spPr>
        <p:txBody>
          <a:bodyPr/>
          <a:lstStyle/>
          <a:p>
            <a:fld id="{F3234D5E-ED59-4372-930C-DAB6D9F7D8A0}"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p:txBody>
          <a:bodyPr/>
          <a:lstStyle/>
          <a:p>
            <a:r>
              <a:rPr lang="en-US" smtClean="0"/>
              <a:t>For the most simple bilayer ferroelectric system, polarization difference between the layers should be reduced dramatically in the system with strong interlayer coupling.  In some systems such as superlattices this prediction seems to work well, but does this work in bi- or tri-layer ferroelectrics with relatively thick layers allowing for the coupling effects to fade out far from the interface.  </a:t>
            </a:r>
          </a:p>
        </p:txBody>
      </p:sp>
      <p:sp>
        <p:nvSpPr>
          <p:cNvPr id="31747" name="Slide Number Placeholder 3"/>
          <p:cNvSpPr>
            <a:spLocks noGrp="1"/>
          </p:cNvSpPr>
          <p:nvPr>
            <p:ph type="sldNum" sz="quarter" idx="5"/>
          </p:nvPr>
        </p:nvSpPr>
        <p:spPr>
          <a:noFill/>
        </p:spPr>
        <p:txBody>
          <a:bodyPr/>
          <a:lstStyle/>
          <a:p>
            <a:fld id="{0D3E905C-1824-4F00-976E-5B008E7DFEFB}" type="slidenum">
              <a:rPr lang="en-US"/>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r>
              <a:rPr lang="en-US" smtClean="0"/>
              <a:t>At short time scales, polarization switching in multilayer should go through an unstable state with head-to-head or tale-to-tale polarization domain configuration.  This may lead to breaking layers into small domains as predicted by Roytburd.  To test predictions of polarization dynamics in ferroelectric multilayers it is essential to probe the structure and properties of individual ferroelectric layers during the switching process. </a:t>
            </a:r>
          </a:p>
        </p:txBody>
      </p:sp>
      <p:sp>
        <p:nvSpPr>
          <p:cNvPr id="33795" name="Slide Number Placeholder 3"/>
          <p:cNvSpPr>
            <a:spLocks noGrp="1"/>
          </p:cNvSpPr>
          <p:nvPr>
            <p:ph type="sldNum" sz="quarter" idx="5"/>
          </p:nvPr>
        </p:nvSpPr>
        <p:spPr>
          <a:noFill/>
        </p:spPr>
        <p:txBody>
          <a:bodyPr/>
          <a:lstStyle/>
          <a:p>
            <a:fld id="{D6BA8457-A1DC-470E-A2C6-660231A9A368}" type="slidenum">
              <a:rPr lang="en-US"/>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D572B3-5116-40FB-90FF-DDDD49CF51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F68B9A-CADA-43D1-A9BA-69D35B7702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6EA68-51D9-4044-AD1A-879EB3A7FE6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EC3B52-5BA6-428F-882D-7102009F49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D3C66-3719-4C94-BACE-BDF3FB158F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A164A-C13B-4305-ABAA-63C58CF2E4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AB2FCD-AEE5-4456-B28B-6771E03B50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314672-C1FB-4126-85DA-2452DBBE04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31756E-6936-41D2-A08E-3AB85788A4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C27A73-DF9E-4DAC-B2C1-6A7AF4D847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5B896C-3478-4BBA-A90E-08AEF34505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849EB9-0298-4B9D-8FB0-5D3CAC339D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EAF3DE0-6C95-4D0D-A35A-ED635208AA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0.wmf"/><Relationship Id="rId5" Type="http://schemas.openxmlformats.org/officeDocument/2006/relationships/oleObject" Target="../embeddings/oleObject5.bin"/><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home-logo"/>
          <p:cNvPicPr>
            <a:picLocks noChangeAspect="1" noChangeArrowheads="1"/>
          </p:cNvPicPr>
          <p:nvPr/>
        </p:nvPicPr>
        <p:blipFill>
          <a:blip r:embed="rId3"/>
          <a:srcRect/>
          <a:stretch>
            <a:fillRect/>
          </a:stretch>
        </p:blipFill>
        <p:spPr bwMode="auto">
          <a:xfrm>
            <a:off x="8077200" y="0"/>
            <a:ext cx="1066800" cy="784225"/>
          </a:xfrm>
          <a:prstGeom prst="rect">
            <a:avLst/>
          </a:prstGeom>
          <a:noFill/>
          <a:ln w="9525">
            <a:noFill/>
            <a:miter lim="800000"/>
            <a:headEnd/>
            <a:tailEnd/>
          </a:ln>
        </p:spPr>
      </p:pic>
      <p:sp>
        <p:nvSpPr>
          <p:cNvPr id="15362" name="Text Box 7"/>
          <p:cNvSpPr txBox="1">
            <a:spLocks noChangeArrowheads="1"/>
          </p:cNvSpPr>
          <p:nvPr/>
        </p:nvSpPr>
        <p:spPr bwMode="auto">
          <a:xfrm>
            <a:off x="609600" y="1600200"/>
            <a:ext cx="8001000" cy="2215991"/>
          </a:xfrm>
          <a:prstGeom prst="rect">
            <a:avLst/>
          </a:prstGeom>
          <a:noFill/>
          <a:ln w="9525">
            <a:noFill/>
            <a:miter lim="800000"/>
            <a:headEnd/>
            <a:tailEnd/>
          </a:ln>
        </p:spPr>
        <p:txBody>
          <a:bodyPr>
            <a:spAutoFit/>
          </a:bodyPr>
          <a:lstStyle/>
          <a:p>
            <a:pPr algn="ctr"/>
            <a:r>
              <a:rPr lang="en-US" sz="3200" b="1" dirty="0" smtClean="0">
                <a:latin typeface="Calibri" pitchFamily="34" charset="0"/>
              </a:rPr>
              <a:t>Electrically driven phenomena in </a:t>
            </a:r>
            <a:br>
              <a:rPr lang="en-US" sz="3200" b="1" dirty="0" smtClean="0">
                <a:latin typeface="Calibri" pitchFamily="34" charset="0"/>
              </a:rPr>
            </a:br>
            <a:r>
              <a:rPr lang="en-US" sz="3200" b="1" dirty="0" smtClean="0">
                <a:latin typeface="Calibri" pitchFamily="34" charset="0"/>
              </a:rPr>
              <a:t>ferroelectric materials</a:t>
            </a:r>
            <a:endParaRPr lang="en-US" b="1" dirty="0" smtClean="0">
              <a:latin typeface="Calibri" pitchFamily="34" charset="0"/>
            </a:endParaRPr>
          </a:p>
          <a:p>
            <a:pPr algn="ctr"/>
            <a:endParaRPr lang="en-US" b="1" dirty="0">
              <a:latin typeface="Calibri" pitchFamily="34" charset="0"/>
            </a:endParaRPr>
          </a:p>
          <a:p>
            <a:pPr algn="ctr"/>
            <a:r>
              <a:rPr lang="en-US" sz="2800" b="1" dirty="0">
                <a:latin typeface="Calibri" pitchFamily="34" charset="0"/>
              </a:rPr>
              <a:t>Alexei </a:t>
            </a:r>
            <a:r>
              <a:rPr lang="en-US" sz="2800" b="1" dirty="0" err="1">
                <a:latin typeface="Calibri" pitchFamily="34" charset="0"/>
              </a:rPr>
              <a:t>Grigoriev</a:t>
            </a:r>
            <a:endParaRPr lang="en-US" sz="2800" b="1" dirty="0">
              <a:latin typeface="Calibri" pitchFamily="34" charset="0"/>
            </a:endParaRPr>
          </a:p>
          <a:p>
            <a:pPr algn="ctr"/>
            <a:r>
              <a:rPr lang="en-US" sz="2800" b="1" dirty="0">
                <a:latin typeface="Calibri" pitchFamily="34" charset="0"/>
              </a:rPr>
              <a:t>The University of Tulsa</a:t>
            </a:r>
          </a:p>
        </p:txBody>
      </p:sp>
      <p:sp>
        <p:nvSpPr>
          <p:cNvPr id="15363" name="Text Box 26"/>
          <p:cNvSpPr txBox="1">
            <a:spLocks noChangeArrowheads="1"/>
          </p:cNvSpPr>
          <p:nvPr/>
        </p:nvSpPr>
        <p:spPr bwMode="auto">
          <a:xfrm>
            <a:off x="0" y="6521450"/>
            <a:ext cx="4267200" cy="338554"/>
          </a:xfrm>
          <a:prstGeom prst="rect">
            <a:avLst/>
          </a:prstGeom>
          <a:noFill/>
          <a:ln w="9525">
            <a:noFill/>
            <a:miter lim="800000"/>
            <a:headEnd/>
            <a:tailEnd/>
          </a:ln>
        </p:spPr>
        <p:txBody>
          <a:bodyPr>
            <a:spAutoFit/>
          </a:bodyPr>
          <a:lstStyle/>
          <a:p>
            <a:r>
              <a:rPr lang="en-US" sz="1600" dirty="0" smtClean="0">
                <a:latin typeface="Calibri" pitchFamily="34" charset="0"/>
              </a:rPr>
              <a:t>February 22, Wichita State University</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89" descr="Fig1"/>
          <p:cNvPicPr>
            <a:picLocks noChangeAspect="1" noChangeArrowheads="1"/>
          </p:cNvPicPr>
          <p:nvPr/>
        </p:nvPicPr>
        <p:blipFill>
          <a:blip r:embed="rId3"/>
          <a:srcRect l="8000" t="6667" r="8000" b="6667"/>
          <a:stretch>
            <a:fillRect/>
          </a:stretch>
        </p:blipFill>
        <p:spPr bwMode="auto">
          <a:xfrm>
            <a:off x="4343400" y="1676400"/>
            <a:ext cx="4038600" cy="3119438"/>
          </a:xfrm>
          <a:prstGeom prst="rect">
            <a:avLst/>
          </a:prstGeom>
          <a:noFill/>
        </p:spPr>
      </p:pic>
      <p:sp>
        <p:nvSpPr>
          <p:cNvPr id="67589" name="Text Box 5"/>
          <p:cNvSpPr txBox="1">
            <a:spLocks noChangeArrowheads="1"/>
          </p:cNvSpPr>
          <p:nvPr/>
        </p:nvSpPr>
        <p:spPr bwMode="auto">
          <a:xfrm>
            <a:off x="1066800" y="228600"/>
            <a:ext cx="7162800" cy="685800"/>
          </a:xfrm>
          <a:prstGeom prst="rect">
            <a:avLst/>
          </a:prstGeom>
          <a:solidFill>
            <a:srgbClr val="FFFFFF"/>
          </a:solidFill>
          <a:ln w="9525">
            <a:noFill/>
            <a:miter lim="800000"/>
            <a:headEnd/>
            <a:tailEnd/>
          </a:ln>
        </p:spPr>
        <p:txBody>
          <a:bodyPr/>
          <a:lstStyle/>
          <a:p>
            <a:pPr algn="ctr">
              <a:spcAft>
                <a:spcPts val="300"/>
              </a:spcAft>
            </a:pPr>
            <a:r>
              <a:rPr lang="en-US" sz="3200" b="1" dirty="0">
                <a:latin typeface="Calibri" pitchFamily="34" charset="0"/>
              </a:rPr>
              <a:t>Hysteresis in an idealized ferroelectric</a:t>
            </a:r>
          </a:p>
        </p:txBody>
      </p:sp>
      <p:sp>
        <p:nvSpPr>
          <p:cNvPr id="67590" name="Rectangle 6"/>
          <p:cNvSpPr>
            <a:spLocks noChangeArrowheads="1"/>
          </p:cNvSpPr>
          <p:nvPr/>
        </p:nvSpPr>
        <p:spPr bwMode="auto">
          <a:xfrm>
            <a:off x="4724400" y="4953000"/>
            <a:ext cx="3657600" cy="457200"/>
          </a:xfrm>
          <a:prstGeom prst="rect">
            <a:avLst/>
          </a:prstGeom>
          <a:noFill/>
          <a:ln w="9525">
            <a:noFill/>
            <a:miter lim="800000"/>
            <a:headEnd/>
            <a:tailEnd/>
          </a:ln>
          <a:effectLst/>
        </p:spPr>
        <p:txBody>
          <a:bodyPr anchor="ctr">
            <a:spAutoFit/>
          </a:bodyPr>
          <a:lstStyle/>
          <a:p>
            <a:r>
              <a:rPr lang="en-US" sz="1200" i="1">
                <a:latin typeface="Calibri" pitchFamily="34" charset="0"/>
              </a:rPr>
              <a:t>From “Physics of Ferroelectrics: a Modern Perspective” </a:t>
            </a:r>
          </a:p>
          <a:p>
            <a:r>
              <a:rPr lang="en-US" sz="1200">
                <a:latin typeface="Calibri" pitchFamily="34" charset="0"/>
              </a:rPr>
              <a:t>(Springer-Verlag, Berlin Heidelberg, 2007) </a:t>
            </a:r>
          </a:p>
        </p:txBody>
      </p:sp>
      <p:pic>
        <p:nvPicPr>
          <p:cNvPr id="67591" name="Picture 7" descr="p1"/>
          <p:cNvPicPr>
            <a:picLocks noChangeAspect="1" noChangeArrowheads="1"/>
          </p:cNvPicPr>
          <p:nvPr/>
        </p:nvPicPr>
        <p:blipFill>
          <a:blip r:embed="rId4"/>
          <a:srcRect/>
          <a:stretch>
            <a:fillRect/>
          </a:stretch>
        </p:blipFill>
        <p:spPr bwMode="auto">
          <a:xfrm>
            <a:off x="609600" y="1414463"/>
            <a:ext cx="2868613" cy="3581400"/>
          </a:xfrm>
          <a:prstGeom prst="rect">
            <a:avLst/>
          </a:prstGeom>
          <a:noFill/>
        </p:spPr>
      </p:pic>
      <p:sp>
        <p:nvSpPr>
          <p:cNvPr id="67596" name="Rectangle 12"/>
          <p:cNvSpPr>
            <a:spLocks noChangeArrowheads="1"/>
          </p:cNvSpPr>
          <p:nvPr/>
        </p:nvSpPr>
        <p:spPr bwMode="auto">
          <a:xfrm>
            <a:off x="0" y="33289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67595" name="Object 11"/>
          <p:cNvGraphicFramePr>
            <a:graphicFrameLocks noChangeAspect="1"/>
          </p:cNvGraphicFramePr>
          <p:nvPr/>
        </p:nvGraphicFramePr>
        <p:xfrm>
          <a:off x="609600" y="4981575"/>
          <a:ext cx="3505200" cy="428625"/>
        </p:xfrm>
        <a:graphic>
          <a:graphicData uri="http://schemas.openxmlformats.org/presentationml/2006/ole">
            <mc:AlternateContent xmlns:mc="http://schemas.openxmlformats.org/markup-compatibility/2006">
              <mc:Choice xmlns:v="urn:schemas-microsoft-com:vml" Requires="v">
                <p:oleObj spid="_x0000_s67604" name="Equation" r:id="rId5" imgW="1637589" imgH="203112" progId="Equation.3">
                  <p:embed/>
                </p:oleObj>
              </mc:Choice>
              <mc:Fallback>
                <p:oleObj name="Equation" r:id="rId5" imgW="1637589" imgH="203112"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981575"/>
                        <a:ext cx="35052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97" name="Text Box 13"/>
          <p:cNvSpPr txBox="1">
            <a:spLocks noChangeArrowheads="1"/>
          </p:cNvSpPr>
          <p:nvPr/>
        </p:nvSpPr>
        <p:spPr bwMode="auto">
          <a:xfrm>
            <a:off x="2590800" y="1752600"/>
            <a:ext cx="630238" cy="366713"/>
          </a:xfrm>
          <a:prstGeom prst="rect">
            <a:avLst/>
          </a:prstGeom>
          <a:noFill/>
          <a:ln w="9525">
            <a:noFill/>
            <a:miter lim="800000"/>
            <a:headEnd/>
            <a:tailEnd/>
          </a:ln>
          <a:effectLst/>
        </p:spPr>
        <p:txBody>
          <a:bodyPr wrap="none">
            <a:spAutoFit/>
          </a:bodyPr>
          <a:lstStyle/>
          <a:p>
            <a:r>
              <a:rPr lang="en-US" i="1">
                <a:latin typeface="Calibri" pitchFamily="34" charset="0"/>
              </a:rPr>
              <a:t>E </a:t>
            </a:r>
            <a:r>
              <a:rPr lang="en-US">
                <a:latin typeface="Calibri" pitchFamily="34" charset="0"/>
              </a:rPr>
              <a:t>= 0</a:t>
            </a:r>
          </a:p>
        </p:txBody>
      </p:sp>
      <p:sp>
        <p:nvSpPr>
          <p:cNvPr id="67598" name="Text Box 14"/>
          <p:cNvSpPr txBox="1">
            <a:spLocks noChangeArrowheads="1"/>
          </p:cNvSpPr>
          <p:nvPr/>
        </p:nvSpPr>
        <p:spPr bwMode="auto">
          <a:xfrm>
            <a:off x="4398963" y="1751013"/>
            <a:ext cx="641350" cy="366712"/>
          </a:xfrm>
          <a:prstGeom prst="rect">
            <a:avLst/>
          </a:prstGeom>
          <a:noFill/>
          <a:ln w="9525">
            <a:noFill/>
            <a:miter lim="800000"/>
            <a:headEnd/>
            <a:tailEnd/>
          </a:ln>
          <a:effectLst/>
        </p:spPr>
        <p:txBody>
          <a:bodyPr wrap="none">
            <a:spAutoFit/>
          </a:bodyPr>
          <a:lstStyle/>
          <a:p>
            <a:r>
              <a:rPr lang="en-US" i="1">
                <a:latin typeface="Calibri" pitchFamily="34" charset="0"/>
              </a:rPr>
              <a:t>E </a:t>
            </a:r>
            <a:r>
              <a:rPr lang="en-US">
                <a:latin typeface="Calibri" pitchFamily="34" charset="0"/>
                <a:sym typeface="Symbol" pitchFamily="18" charset="2"/>
              </a:rPr>
              <a:t></a:t>
            </a:r>
            <a:r>
              <a:rPr lang="en-US">
                <a:latin typeface="Calibri" pitchFamily="34" charset="0"/>
              </a:rPr>
              <a:t> 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533400" y="381000"/>
            <a:ext cx="8077200" cy="584775"/>
          </a:xfrm>
          <a:prstGeom prst="rect">
            <a:avLst/>
          </a:prstGeom>
          <a:noFill/>
          <a:ln w="9525">
            <a:noFill/>
            <a:miter lim="800000"/>
            <a:headEnd/>
            <a:tailEnd/>
          </a:ln>
        </p:spPr>
        <p:txBody>
          <a:bodyPr>
            <a:spAutoFit/>
          </a:bodyPr>
          <a:lstStyle/>
          <a:p>
            <a:pPr algn="ctr"/>
            <a:r>
              <a:rPr lang="en-US" sz="3200" b="1" dirty="0">
                <a:solidFill>
                  <a:schemeClr val="tx2"/>
                </a:solidFill>
                <a:latin typeface="Calibri" pitchFamily="34" charset="0"/>
              </a:rPr>
              <a:t>Ferroelectric oxides and </a:t>
            </a:r>
            <a:r>
              <a:rPr lang="en-US" sz="3200" b="1" dirty="0" smtClean="0">
                <a:solidFill>
                  <a:schemeClr val="tx2"/>
                </a:solidFill>
                <a:latin typeface="Calibri" pitchFamily="34" charset="0"/>
              </a:rPr>
              <a:t>their applications</a:t>
            </a:r>
            <a:endParaRPr lang="en-US" sz="3200" b="1" dirty="0">
              <a:solidFill>
                <a:schemeClr val="tx2"/>
              </a:solidFill>
              <a:latin typeface="Calibri" pitchFamily="34" charset="0"/>
            </a:endParaRPr>
          </a:p>
        </p:txBody>
      </p:sp>
      <p:sp>
        <p:nvSpPr>
          <p:cNvPr id="19458" name="Rectangle 5"/>
          <p:cNvSpPr>
            <a:spLocks noChangeArrowheads="1"/>
          </p:cNvSpPr>
          <p:nvPr/>
        </p:nvSpPr>
        <p:spPr bwMode="auto">
          <a:xfrm>
            <a:off x="228600" y="3140075"/>
            <a:ext cx="1752600" cy="914400"/>
          </a:xfrm>
          <a:prstGeom prst="rect">
            <a:avLst/>
          </a:prstGeom>
          <a:solidFill>
            <a:srgbClr val="FF9900"/>
          </a:solidFill>
          <a:ln w="9525">
            <a:solidFill>
              <a:schemeClr val="tx1"/>
            </a:solidFill>
            <a:miter lim="800000"/>
            <a:headEnd/>
            <a:tailEnd/>
          </a:ln>
        </p:spPr>
        <p:txBody>
          <a:bodyPr wrap="none" anchor="ctr"/>
          <a:lstStyle/>
          <a:p>
            <a:pPr algn="ctr"/>
            <a:r>
              <a:rPr lang="en-US" sz="2400" b="1">
                <a:latin typeface="Calibri" pitchFamily="34" charset="0"/>
              </a:rPr>
              <a:t>Ferroelectric</a:t>
            </a:r>
          </a:p>
          <a:p>
            <a:pPr algn="ctr"/>
            <a:r>
              <a:rPr lang="en-US" sz="2400" b="1">
                <a:latin typeface="Calibri" pitchFamily="34" charset="0"/>
              </a:rPr>
              <a:t>oxides</a:t>
            </a:r>
          </a:p>
        </p:txBody>
      </p:sp>
      <p:sp>
        <p:nvSpPr>
          <p:cNvPr id="19459" name="Rectangle 7"/>
          <p:cNvSpPr>
            <a:spLocks noChangeArrowheads="1"/>
          </p:cNvSpPr>
          <p:nvPr/>
        </p:nvSpPr>
        <p:spPr bwMode="auto">
          <a:xfrm>
            <a:off x="7315200" y="1997075"/>
            <a:ext cx="1524000" cy="914400"/>
          </a:xfrm>
          <a:prstGeom prst="rect">
            <a:avLst/>
          </a:prstGeom>
          <a:solidFill>
            <a:srgbClr val="92D050"/>
          </a:solidFill>
          <a:ln w="9525">
            <a:solidFill>
              <a:schemeClr val="tx1"/>
            </a:solidFill>
            <a:miter lim="800000"/>
            <a:headEnd/>
            <a:tailEnd/>
          </a:ln>
        </p:spPr>
        <p:txBody>
          <a:bodyPr wrap="none" anchor="ctr"/>
          <a:lstStyle/>
          <a:p>
            <a:pPr algn="ctr"/>
            <a:r>
              <a:rPr lang="en-US" sz="2400" b="1">
                <a:latin typeface="Calibri" pitchFamily="34" charset="0"/>
              </a:rPr>
              <a:t>Energy</a:t>
            </a:r>
          </a:p>
        </p:txBody>
      </p:sp>
      <p:sp>
        <p:nvSpPr>
          <p:cNvPr id="19460" name="Rectangle 11"/>
          <p:cNvSpPr>
            <a:spLocks noChangeArrowheads="1"/>
          </p:cNvSpPr>
          <p:nvPr/>
        </p:nvSpPr>
        <p:spPr bwMode="auto">
          <a:xfrm>
            <a:off x="2362200" y="1768475"/>
            <a:ext cx="1676400" cy="762000"/>
          </a:xfrm>
          <a:prstGeom prst="rect">
            <a:avLst/>
          </a:prstGeom>
          <a:solidFill>
            <a:srgbClr val="33CCCC"/>
          </a:solidFill>
          <a:ln w="9525">
            <a:solidFill>
              <a:schemeClr val="tx1"/>
            </a:solidFill>
            <a:miter lim="800000"/>
            <a:headEnd/>
            <a:tailEnd/>
          </a:ln>
        </p:spPr>
        <p:txBody>
          <a:bodyPr wrap="none" lIns="0" rIns="0" anchor="ctr"/>
          <a:lstStyle/>
          <a:p>
            <a:pPr algn="ctr"/>
            <a:r>
              <a:rPr lang="en-US">
                <a:latin typeface="Calibri" pitchFamily="34" charset="0"/>
              </a:rPr>
              <a:t>Switchable </a:t>
            </a:r>
          </a:p>
          <a:p>
            <a:pPr algn="ctr"/>
            <a:r>
              <a:rPr lang="en-US">
                <a:latin typeface="Calibri" pitchFamily="34" charset="0"/>
              </a:rPr>
              <a:t>polarization</a:t>
            </a:r>
          </a:p>
        </p:txBody>
      </p:sp>
      <p:sp>
        <p:nvSpPr>
          <p:cNvPr id="19461" name="Rectangle 12"/>
          <p:cNvSpPr>
            <a:spLocks noChangeArrowheads="1"/>
          </p:cNvSpPr>
          <p:nvPr/>
        </p:nvSpPr>
        <p:spPr bwMode="auto">
          <a:xfrm>
            <a:off x="2362200" y="2682875"/>
            <a:ext cx="1676400" cy="609600"/>
          </a:xfrm>
          <a:prstGeom prst="rect">
            <a:avLst/>
          </a:prstGeom>
          <a:solidFill>
            <a:srgbClr val="00CCFF"/>
          </a:solidFill>
          <a:ln w="9525">
            <a:solidFill>
              <a:schemeClr val="tx1"/>
            </a:solidFill>
            <a:miter lim="800000"/>
            <a:headEnd/>
            <a:tailEnd/>
          </a:ln>
        </p:spPr>
        <p:txBody>
          <a:bodyPr wrap="none" anchor="ctr"/>
          <a:lstStyle/>
          <a:p>
            <a:pPr algn="ctr"/>
            <a:r>
              <a:rPr lang="en-US">
                <a:latin typeface="Calibri" pitchFamily="34" charset="0"/>
              </a:rPr>
              <a:t>Piezoelectricity</a:t>
            </a:r>
          </a:p>
        </p:txBody>
      </p:sp>
      <p:sp>
        <p:nvSpPr>
          <p:cNvPr id="19462" name="Rectangle 13"/>
          <p:cNvSpPr>
            <a:spLocks noChangeArrowheads="1"/>
          </p:cNvSpPr>
          <p:nvPr/>
        </p:nvSpPr>
        <p:spPr bwMode="auto">
          <a:xfrm>
            <a:off x="2362200" y="3444875"/>
            <a:ext cx="1676400" cy="609600"/>
          </a:xfrm>
          <a:prstGeom prst="rect">
            <a:avLst/>
          </a:prstGeom>
          <a:solidFill>
            <a:srgbClr val="FF99CC"/>
          </a:solidFill>
          <a:ln w="9525">
            <a:solidFill>
              <a:schemeClr val="tx1"/>
            </a:solidFill>
            <a:miter lim="800000"/>
            <a:headEnd/>
            <a:tailEnd/>
          </a:ln>
        </p:spPr>
        <p:txBody>
          <a:bodyPr wrap="none" anchor="ctr"/>
          <a:lstStyle/>
          <a:p>
            <a:pPr algn="ctr"/>
            <a:r>
              <a:rPr lang="en-US">
                <a:latin typeface="Calibri" pitchFamily="34" charset="0"/>
              </a:rPr>
              <a:t>Pyroelectricity</a:t>
            </a:r>
          </a:p>
        </p:txBody>
      </p:sp>
      <p:sp>
        <p:nvSpPr>
          <p:cNvPr id="19463" name="Rectangle 14"/>
          <p:cNvSpPr>
            <a:spLocks noChangeArrowheads="1"/>
          </p:cNvSpPr>
          <p:nvPr/>
        </p:nvSpPr>
        <p:spPr bwMode="auto">
          <a:xfrm>
            <a:off x="2362200" y="4206875"/>
            <a:ext cx="1676400" cy="762000"/>
          </a:xfrm>
          <a:prstGeom prst="rect">
            <a:avLst/>
          </a:prstGeom>
          <a:solidFill>
            <a:srgbClr val="99CC00"/>
          </a:solidFill>
          <a:ln w="9525">
            <a:solidFill>
              <a:schemeClr val="tx1"/>
            </a:solidFill>
            <a:miter lim="800000"/>
            <a:headEnd/>
            <a:tailEnd/>
          </a:ln>
        </p:spPr>
        <p:txBody>
          <a:bodyPr wrap="none" anchor="ctr"/>
          <a:lstStyle/>
          <a:p>
            <a:pPr algn="ctr"/>
            <a:r>
              <a:rPr lang="en-US">
                <a:latin typeface="Calibri" pitchFamily="34" charset="0"/>
              </a:rPr>
              <a:t>High dielectric</a:t>
            </a:r>
          </a:p>
          <a:p>
            <a:pPr algn="ctr"/>
            <a:r>
              <a:rPr lang="en-US">
                <a:latin typeface="Calibri" pitchFamily="34" charset="0"/>
              </a:rPr>
              <a:t>constants</a:t>
            </a:r>
          </a:p>
        </p:txBody>
      </p:sp>
      <p:sp>
        <p:nvSpPr>
          <p:cNvPr id="19464" name="Rectangle 15"/>
          <p:cNvSpPr>
            <a:spLocks noChangeArrowheads="1"/>
          </p:cNvSpPr>
          <p:nvPr/>
        </p:nvSpPr>
        <p:spPr bwMode="auto">
          <a:xfrm>
            <a:off x="2362200" y="5121275"/>
            <a:ext cx="1676400" cy="914400"/>
          </a:xfrm>
          <a:prstGeom prst="rect">
            <a:avLst/>
          </a:prstGeom>
          <a:solidFill>
            <a:srgbClr val="C0C0C0"/>
          </a:solidFill>
          <a:ln w="9525">
            <a:solidFill>
              <a:schemeClr val="tx1"/>
            </a:solidFill>
            <a:miter lim="800000"/>
            <a:headEnd/>
            <a:tailEnd/>
          </a:ln>
        </p:spPr>
        <p:txBody>
          <a:bodyPr wrap="none" anchor="ctr"/>
          <a:lstStyle/>
          <a:p>
            <a:pPr algn="ctr"/>
            <a:r>
              <a:rPr lang="en-US">
                <a:latin typeface="Calibri" pitchFamily="34" charset="0"/>
              </a:rPr>
              <a:t>Nonlinear</a:t>
            </a:r>
          </a:p>
          <a:p>
            <a:pPr algn="ctr"/>
            <a:r>
              <a:rPr lang="en-US">
                <a:latin typeface="Calibri" pitchFamily="34" charset="0"/>
              </a:rPr>
              <a:t>optical </a:t>
            </a:r>
          </a:p>
          <a:p>
            <a:pPr algn="ctr"/>
            <a:r>
              <a:rPr lang="en-US">
                <a:latin typeface="Calibri" pitchFamily="34" charset="0"/>
              </a:rPr>
              <a:t>properties</a:t>
            </a:r>
          </a:p>
        </p:txBody>
      </p:sp>
      <p:sp>
        <p:nvSpPr>
          <p:cNvPr id="19465" name="Line 16"/>
          <p:cNvSpPr>
            <a:spLocks noChangeShapeType="1"/>
          </p:cNvSpPr>
          <p:nvPr/>
        </p:nvSpPr>
        <p:spPr bwMode="auto">
          <a:xfrm flipV="1">
            <a:off x="1676400" y="2301875"/>
            <a:ext cx="609600" cy="838200"/>
          </a:xfrm>
          <a:prstGeom prst="line">
            <a:avLst/>
          </a:prstGeom>
          <a:noFill/>
          <a:ln w="12700">
            <a:solidFill>
              <a:srgbClr val="339966"/>
            </a:solidFill>
            <a:round/>
            <a:headEnd/>
            <a:tailEnd type="triangle" w="lg" len="lg"/>
          </a:ln>
        </p:spPr>
        <p:txBody>
          <a:bodyPr/>
          <a:lstStyle/>
          <a:p>
            <a:endParaRPr lang="en-US"/>
          </a:p>
        </p:txBody>
      </p:sp>
      <p:sp>
        <p:nvSpPr>
          <p:cNvPr id="19466" name="Line 17"/>
          <p:cNvSpPr>
            <a:spLocks noChangeShapeType="1"/>
          </p:cNvSpPr>
          <p:nvPr/>
        </p:nvSpPr>
        <p:spPr bwMode="auto">
          <a:xfrm flipV="1">
            <a:off x="1981200" y="3140075"/>
            <a:ext cx="304800" cy="228600"/>
          </a:xfrm>
          <a:prstGeom prst="line">
            <a:avLst/>
          </a:prstGeom>
          <a:noFill/>
          <a:ln w="12700">
            <a:solidFill>
              <a:srgbClr val="33CCCC"/>
            </a:solidFill>
            <a:round/>
            <a:headEnd/>
            <a:tailEnd type="triangle" w="lg" len="lg"/>
          </a:ln>
        </p:spPr>
        <p:txBody>
          <a:bodyPr/>
          <a:lstStyle/>
          <a:p>
            <a:endParaRPr lang="en-US"/>
          </a:p>
        </p:txBody>
      </p:sp>
      <p:sp>
        <p:nvSpPr>
          <p:cNvPr id="19467" name="Line 18"/>
          <p:cNvSpPr>
            <a:spLocks noChangeShapeType="1"/>
          </p:cNvSpPr>
          <p:nvPr/>
        </p:nvSpPr>
        <p:spPr bwMode="auto">
          <a:xfrm>
            <a:off x="1981200" y="3673475"/>
            <a:ext cx="304800" cy="76200"/>
          </a:xfrm>
          <a:prstGeom prst="line">
            <a:avLst/>
          </a:prstGeom>
          <a:noFill/>
          <a:ln w="12700">
            <a:solidFill>
              <a:srgbClr val="FF99CC"/>
            </a:solidFill>
            <a:round/>
            <a:headEnd/>
            <a:tailEnd type="triangle" w="lg" len="lg"/>
          </a:ln>
        </p:spPr>
        <p:txBody>
          <a:bodyPr/>
          <a:lstStyle/>
          <a:p>
            <a:endParaRPr lang="en-US"/>
          </a:p>
        </p:txBody>
      </p:sp>
      <p:sp>
        <p:nvSpPr>
          <p:cNvPr id="19468" name="Line 19"/>
          <p:cNvSpPr>
            <a:spLocks noChangeShapeType="1"/>
          </p:cNvSpPr>
          <p:nvPr/>
        </p:nvSpPr>
        <p:spPr bwMode="auto">
          <a:xfrm>
            <a:off x="1981200" y="3978275"/>
            <a:ext cx="304800" cy="457200"/>
          </a:xfrm>
          <a:prstGeom prst="line">
            <a:avLst/>
          </a:prstGeom>
          <a:noFill/>
          <a:ln w="12700">
            <a:solidFill>
              <a:schemeClr val="folHlink"/>
            </a:solidFill>
            <a:round/>
            <a:headEnd/>
            <a:tailEnd type="triangle" w="lg" len="lg"/>
          </a:ln>
        </p:spPr>
        <p:txBody>
          <a:bodyPr/>
          <a:lstStyle/>
          <a:p>
            <a:endParaRPr lang="en-US"/>
          </a:p>
        </p:txBody>
      </p:sp>
      <p:sp>
        <p:nvSpPr>
          <p:cNvPr id="19469" name="Line 20"/>
          <p:cNvSpPr>
            <a:spLocks noChangeShapeType="1"/>
          </p:cNvSpPr>
          <p:nvPr/>
        </p:nvSpPr>
        <p:spPr bwMode="auto">
          <a:xfrm>
            <a:off x="1676400" y="4054475"/>
            <a:ext cx="609600" cy="1295400"/>
          </a:xfrm>
          <a:prstGeom prst="line">
            <a:avLst/>
          </a:prstGeom>
          <a:noFill/>
          <a:ln w="12700">
            <a:solidFill>
              <a:schemeClr val="bg2"/>
            </a:solidFill>
            <a:round/>
            <a:headEnd/>
            <a:tailEnd type="triangle" w="lg" len="lg"/>
          </a:ln>
        </p:spPr>
        <p:txBody>
          <a:bodyPr/>
          <a:lstStyle/>
          <a:p>
            <a:endParaRPr lang="en-US"/>
          </a:p>
        </p:txBody>
      </p:sp>
      <p:sp>
        <p:nvSpPr>
          <p:cNvPr id="19470" name="Rectangle 21"/>
          <p:cNvSpPr>
            <a:spLocks noChangeArrowheads="1"/>
          </p:cNvSpPr>
          <p:nvPr/>
        </p:nvSpPr>
        <p:spPr bwMode="auto">
          <a:xfrm>
            <a:off x="4724400" y="1768475"/>
            <a:ext cx="1752600" cy="762000"/>
          </a:xfrm>
          <a:prstGeom prst="rect">
            <a:avLst/>
          </a:prstGeom>
          <a:solidFill>
            <a:srgbClr val="FFC000"/>
          </a:solidFill>
          <a:ln w="9525">
            <a:solidFill>
              <a:schemeClr val="tx1"/>
            </a:solidFill>
            <a:miter lim="800000"/>
            <a:headEnd/>
            <a:tailEnd/>
          </a:ln>
        </p:spPr>
        <p:txBody>
          <a:bodyPr wrap="none" anchor="ctr"/>
          <a:lstStyle/>
          <a:p>
            <a:pPr algn="ctr"/>
            <a:r>
              <a:rPr lang="en-US">
                <a:latin typeface="Calibri" pitchFamily="34" charset="0"/>
              </a:rPr>
              <a:t>Nonvolatile</a:t>
            </a:r>
          </a:p>
          <a:p>
            <a:pPr algn="ctr"/>
            <a:r>
              <a:rPr lang="en-US">
                <a:latin typeface="Calibri" pitchFamily="34" charset="0"/>
              </a:rPr>
              <a:t>memories</a:t>
            </a:r>
          </a:p>
        </p:txBody>
      </p:sp>
      <p:sp>
        <p:nvSpPr>
          <p:cNvPr id="19471" name="Rectangle 22"/>
          <p:cNvSpPr>
            <a:spLocks noChangeArrowheads="1"/>
          </p:cNvSpPr>
          <p:nvPr/>
        </p:nvSpPr>
        <p:spPr bwMode="auto">
          <a:xfrm>
            <a:off x="4572000" y="2682875"/>
            <a:ext cx="2057400" cy="762000"/>
          </a:xfrm>
          <a:prstGeom prst="rect">
            <a:avLst/>
          </a:prstGeom>
          <a:solidFill>
            <a:srgbClr val="92D050"/>
          </a:solidFill>
          <a:ln w="9525">
            <a:solidFill>
              <a:schemeClr val="tx1"/>
            </a:solidFill>
            <a:miter lim="800000"/>
            <a:headEnd/>
            <a:tailEnd/>
          </a:ln>
        </p:spPr>
        <p:txBody>
          <a:bodyPr wrap="none" anchor="ctr"/>
          <a:lstStyle/>
          <a:p>
            <a:pPr algn="ctr"/>
            <a:r>
              <a:rPr lang="en-US">
                <a:latin typeface="Calibri" pitchFamily="34" charset="0"/>
              </a:rPr>
              <a:t>Transducers,</a:t>
            </a:r>
          </a:p>
          <a:p>
            <a:pPr algn="ctr"/>
            <a:r>
              <a:rPr lang="en-US">
                <a:latin typeface="Calibri" pitchFamily="34" charset="0"/>
              </a:rPr>
              <a:t>energy harvesting</a:t>
            </a:r>
          </a:p>
        </p:txBody>
      </p:sp>
      <p:sp>
        <p:nvSpPr>
          <p:cNvPr id="19472" name="Rectangle 23"/>
          <p:cNvSpPr>
            <a:spLocks noChangeArrowheads="1"/>
          </p:cNvSpPr>
          <p:nvPr/>
        </p:nvSpPr>
        <p:spPr bwMode="auto">
          <a:xfrm>
            <a:off x="4724400" y="3597275"/>
            <a:ext cx="1676400" cy="762000"/>
          </a:xfrm>
          <a:prstGeom prst="rect">
            <a:avLst/>
          </a:prstGeom>
          <a:solidFill>
            <a:srgbClr val="FF3300"/>
          </a:solidFill>
          <a:ln w="9525">
            <a:solidFill>
              <a:schemeClr val="tx1"/>
            </a:solidFill>
            <a:miter lim="800000"/>
            <a:headEnd/>
            <a:tailEnd/>
          </a:ln>
        </p:spPr>
        <p:txBody>
          <a:bodyPr wrap="none" anchor="ctr"/>
          <a:lstStyle/>
          <a:p>
            <a:pPr algn="ctr"/>
            <a:r>
              <a:rPr lang="en-US">
                <a:latin typeface="Calibri" pitchFamily="34" charset="0"/>
              </a:rPr>
              <a:t>IR detectors</a:t>
            </a:r>
          </a:p>
        </p:txBody>
      </p:sp>
      <p:sp>
        <p:nvSpPr>
          <p:cNvPr id="19473" name="Rectangle 24"/>
          <p:cNvSpPr>
            <a:spLocks noChangeArrowheads="1"/>
          </p:cNvSpPr>
          <p:nvPr/>
        </p:nvSpPr>
        <p:spPr bwMode="auto">
          <a:xfrm>
            <a:off x="4724400" y="4511675"/>
            <a:ext cx="1676400" cy="762000"/>
          </a:xfrm>
          <a:prstGeom prst="rect">
            <a:avLst/>
          </a:prstGeom>
          <a:solidFill>
            <a:srgbClr val="FFC000"/>
          </a:solidFill>
          <a:ln w="9525">
            <a:solidFill>
              <a:schemeClr val="tx1"/>
            </a:solidFill>
            <a:miter lim="800000"/>
            <a:headEnd/>
            <a:tailEnd/>
          </a:ln>
        </p:spPr>
        <p:txBody>
          <a:bodyPr wrap="none" anchor="ctr"/>
          <a:lstStyle/>
          <a:p>
            <a:pPr algn="ctr"/>
            <a:r>
              <a:rPr lang="en-US">
                <a:latin typeface="Calibri" pitchFamily="34" charset="0"/>
              </a:rPr>
              <a:t>Gate dielectrics</a:t>
            </a:r>
          </a:p>
        </p:txBody>
      </p:sp>
      <p:sp>
        <p:nvSpPr>
          <p:cNvPr id="19474" name="Rectangle 25"/>
          <p:cNvSpPr>
            <a:spLocks noChangeArrowheads="1"/>
          </p:cNvSpPr>
          <p:nvPr/>
        </p:nvSpPr>
        <p:spPr bwMode="auto">
          <a:xfrm>
            <a:off x="4724400" y="5426075"/>
            <a:ext cx="1676400" cy="762000"/>
          </a:xfrm>
          <a:prstGeom prst="rect">
            <a:avLst/>
          </a:prstGeom>
          <a:solidFill>
            <a:srgbClr val="FF3300"/>
          </a:solidFill>
          <a:ln w="9525">
            <a:solidFill>
              <a:schemeClr val="tx1"/>
            </a:solidFill>
            <a:miter lim="800000"/>
            <a:headEnd/>
            <a:tailEnd/>
          </a:ln>
        </p:spPr>
        <p:txBody>
          <a:bodyPr wrap="none" anchor="ctr"/>
          <a:lstStyle/>
          <a:p>
            <a:pPr algn="ctr"/>
            <a:r>
              <a:rPr lang="en-US">
                <a:latin typeface="Calibri" pitchFamily="34" charset="0"/>
              </a:rPr>
              <a:t>EO modulators</a:t>
            </a:r>
          </a:p>
        </p:txBody>
      </p:sp>
      <p:sp>
        <p:nvSpPr>
          <p:cNvPr id="19475" name="Rectangle 32"/>
          <p:cNvSpPr>
            <a:spLocks noChangeArrowheads="1"/>
          </p:cNvSpPr>
          <p:nvPr/>
        </p:nvSpPr>
        <p:spPr bwMode="auto">
          <a:xfrm>
            <a:off x="7315200" y="4664075"/>
            <a:ext cx="1524000" cy="914400"/>
          </a:xfrm>
          <a:prstGeom prst="rect">
            <a:avLst/>
          </a:prstGeom>
          <a:solidFill>
            <a:srgbClr val="FF3300"/>
          </a:solidFill>
          <a:ln w="9525">
            <a:solidFill>
              <a:schemeClr val="tx1"/>
            </a:solidFill>
            <a:miter lim="800000"/>
            <a:headEnd/>
            <a:tailEnd/>
          </a:ln>
        </p:spPr>
        <p:txBody>
          <a:bodyPr wrap="none" anchor="ctr"/>
          <a:lstStyle/>
          <a:p>
            <a:pPr algn="ctr"/>
            <a:r>
              <a:rPr lang="en-US" sz="2400" b="1">
                <a:latin typeface="Calibri" pitchFamily="34" charset="0"/>
              </a:rPr>
              <a:t>Defense</a:t>
            </a:r>
          </a:p>
        </p:txBody>
      </p:sp>
      <p:sp>
        <p:nvSpPr>
          <p:cNvPr id="19476" name="Rectangle 37"/>
          <p:cNvSpPr>
            <a:spLocks noChangeArrowheads="1"/>
          </p:cNvSpPr>
          <p:nvPr/>
        </p:nvSpPr>
        <p:spPr bwMode="auto">
          <a:xfrm>
            <a:off x="7315200" y="3292475"/>
            <a:ext cx="1676400" cy="914400"/>
          </a:xfrm>
          <a:prstGeom prst="rect">
            <a:avLst/>
          </a:prstGeom>
          <a:solidFill>
            <a:srgbClr val="FFC000"/>
          </a:solidFill>
          <a:ln w="9525">
            <a:solidFill>
              <a:schemeClr val="tx1"/>
            </a:solidFill>
            <a:miter lim="800000"/>
            <a:headEnd/>
            <a:tailEnd/>
          </a:ln>
        </p:spPr>
        <p:txBody>
          <a:bodyPr wrap="none" anchor="ctr"/>
          <a:lstStyle/>
          <a:p>
            <a:pPr algn="ctr"/>
            <a:r>
              <a:rPr lang="en-US" sz="2400" b="1">
                <a:latin typeface="Calibri" pitchFamily="34" charset="0"/>
              </a:rPr>
              <a:t>Information</a:t>
            </a:r>
          </a:p>
          <a:p>
            <a:pPr algn="ctr"/>
            <a:r>
              <a:rPr lang="en-US" sz="2400" b="1">
                <a:latin typeface="Calibri" pitchFamily="34" charset="0"/>
              </a:rPr>
              <a:t>technology</a:t>
            </a:r>
          </a:p>
        </p:txBody>
      </p:sp>
      <p:sp>
        <p:nvSpPr>
          <p:cNvPr id="19477" name="Line 41"/>
          <p:cNvSpPr>
            <a:spLocks noChangeShapeType="1"/>
          </p:cNvSpPr>
          <p:nvPr/>
        </p:nvSpPr>
        <p:spPr bwMode="auto">
          <a:xfrm flipV="1">
            <a:off x="4038600" y="2149475"/>
            <a:ext cx="609600" cy="0"/>
          </a:xfrm>
          <a:prstGeom prst="line">
            <a:avLst/>
          </a:prstGeom>
          <a:noFill/>
          <a:ln w="12700">
            <a:solidFill>
              <a:srgbClr val="339966"/>
            </a:solidFill>
            <a:round/>
            <a:headEnd/>
            <a:tailEnd type="triangle" w="lg" len="lg"/>
          </a:ln>
        </p:spPr>
        <p:txBody>
          <a:bodyPr/>
          <a:lstStyle/>
          <a:p>
            <a:endParaRPr lang="en-US"/>
          </a:p>
        </p:txBody>
      </p:sp>
      <p:sp>
        <p:nvSpPr>
          <p:cNvPr id="19478" name="Line 42"/>
          <p:cNvSpPr>
            <a:spLocks noChangeShapeType="1"/>
          </p:cNvSpPr>
          <p:nvPr/>
        </p:nvSpPr>
        <p:spPr bwMode="auto">
          <a:xfrm flipV="1">
            <a:off x="4038600" y="2987675"/>
            <a:ext cx="457200" cy="0"/>
          </a:xfrm>
          <a:prstGeom prst="line">
            <a:avLst/>
          </a:prstGeom>
          <a:noFill/>
          <a:ln w="12700">
            <a:solidFill>
              <a:srgbClr val="33CCCC"/>
            </a:solidFill>
            <a:round/>
            <a:headEnd/>
            <a:tailEnd type="triangle" w="lg" len="lg"/>
          </a:ln>
        </p:spPr>
        <p:txBody>
          <a:bodyPr/>
          <a:lstStyle/>
          <a:p>
            <a:endParaRPr lang="en-US"/>
          </a:p>
        </p:txBody>
      </p:sp>
      <p:sp>
        <p:nvSpPr>
          <p:cNvPr id="19479" name="Line 43"/>
          <p:cNvSpPr>
            <a:spLocks noChangeShapeType="1"/>
          </p:cNvSpPr>
          <p:nvPr/>
        </p:nvSpPr>
        <p:spPr bwMode="auto">
          <a:xfrm>
            <a:off x="4038600" y="3825875"/>
            <a:ext cx="609600" cy="0"/>
          </a:xfrm>
          <a:prstGeom prst="line">
            <a:avLst/>
          </a:prstGeom>
          <a:noFill/>
          <a:ln w="12700">
            <a:solidFill>
              <a:srgbClr val="FF99CC"/>
            </a:solidFill>
            <a:round/>
            <a:headEnd/>
            <a:tailEnd type="triangle" w="lg" len="lg"/>
          </a:ln>
        </p:spPr>
        <p:txBody>
          <a:bodyPr/>
          <a:lstStyle/>
          <a:p>
            <a:endParaRPr lang="en-US"/>
          </a:p>
        </p:txBody>
      </p:sp>
      <p:sp>
        <p:nvSpPr>
          <p:cNvPr id="19480" name="Line 44"/>
          <p:cNvSpPr>
            <a:spLocks noChangeShapeType="1"/>
          </p:cNvSpPr>
          <p:nvPr/>
        </p:nvSpPr>
        <p:spPr bwMode="auto">
          <a:xfrm>
            <a:off x="4038600" y="4740275"/>
            <a:ext cx="609600" cy="0"/>
          </a:xfrm>
          <a:prstGeom prst="line">
            <a:avLst/>
          </a:prstGeom>
          <a:noFill/>
          <a:ln w="12700">
            <a:solidFill>
              <a:schemeClr val="folHlink"/>
            </a:solidFill>
            <a:round/>
            <a:headEnd/>
            <a:tailEnd type="triangle" w="lg" len="lg"/>
          </a:ln>
        </p:spPr>
        <p:txBody>
          <a:bodyPr/>
          <a:lstStyle/>
          <a:p>
            <a:endParaRPr lang="en-US"/>
          </a:p>
        </p:txBody>
      </p:sp>
      <p:sp>
        <p:nvSpPr>
          <p:cNvPr id="19481" name="Line 45"/>
          <p:cNvSpPr>
            <a:spLocks noChangeShapeType="1"/>
          </p:cNvSpPr>
          <p:nvPr/>
        </p:nvSpPr>
        <p:spPr bwMode="auto">
          <a:xfrm>
            <a:off x="4038600" y="5654675"/>
            <a:ext cx="609600" cy="0"/>
          </a:xfrm>
          <a:prstGeom prst="line">
            <a:avLst/>
          </a:prstGeom>
          <a:noFill/>
          <a:ln w="12700">
            <a:solidFill>
              <a:schemeClr val="bg2"/>
            </a:solidFill>
            <a:round/>
            <a:headEnd/>
            <a:tailEnd type="triangle" w="lg" len="lg"/>
          </a:ln>
        </p:spPr>
        <p:txBody>
          <a:bodyPr/>
          <a:lstStyle/>
          <a:p>
            <a:endParaRPr lang="en-US"/>
          </a:p>
        </p:txBody>
      </p:sp>
      <p:sp>
        <p:nvSpPr>
          <p:cNvPr id="19482" name="Text Box 53"/>
          <p:cNvSpPr txBox="1">
            <a:spLocks noChangeArrowheads="1"/>
          </p:cNvSpPr>
          <p:nvPr/>
        </p:nvSpPr>
        <p:spPr bwMode="auto">
          <a:xfrm>
            <a:off x="2590800" y="1295400"/>
            <a:ext cx="1281113" cy="396875"/>
          </a:xfrm>
          <a:prstGeom prst="rect">
            <a:avLst/>
          </a:prstGeom>
          <a:noFill/>
          <a:ln w="9525">
            <a:noFill/>
            <a:miter lim="800000"/>
            <a:headEnd/>
            <a:tailEnd/>
          </a:ln>
        </p:spPr>
        <p:txBody>
          <a:bodyPr wrap="none">
            <a:spAutoFit/>
          </a:bodyPr>
          <a:lstStyle/>
          <a:p>
            <a:r>
              <a:rPr lang="en-US" sz="2000" b="1" u="sng">
                <a:latin typeface="Calibri" pitchFamily="34" charset="0"/>
              </a:rPr>
              <a:t>Properties</a:t>
            </a:r>
          </a:p>
        </p:txBody>
      </p:sp>
      <p:sp>
        <p:nvSpPr>
          <p:cNvPr id="19483" name="Text Box 54"/>
          <p:cNvSpPr txBox="1">
            <a:spLocks noChangeArrowheads="1"/>
          </p:cNvSpPr>
          <p:nvPr/>
        </p:nvSpPr>
        <p:spPr bwMode="auto">
          <a:xfrm>
            <a:off x="4572000" y="1292165"/>
            <a:ext cx="2155718" cy="400110"/>
          </a:xfrm>
          <a:prstGeom prst="rect">
            <a:avLst/>
          </a:prstGeom>
          <a:noFill/>
          <a:ln w="9525">
            <a:noFill/>
            <a:miter lim="800000"/>
            <a:headEnd/>
            <a:tailEnd/>
          </a:ln>
        </p:spPr>
        <p:txBody>
          <a:bodyPr wrap="none">
            <a:spAutoFit/>
          </a:bodyPr>
          <a:lstStyle/>
          <a:p>
            <a:r>
              <a:rPr lang="en-US" sz="2000" b="1" u="sng" dirty="0" smtClean="0">
                <a:latin typeface="Calibri" pitchFamily="34" charset="0"/>
              </a:rPr>
              <a:t>Some Applications</a:t>
            </a:r>
            <a:endParaRPr lang="en-US" sz="2000" b="1" u="sng"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a:srcRect/>
          <a:stretch>
            <a:fillRect/>
          </a:stretch>
        </p:blipFill>
        <p:spPr bwMode="auto">
          <a:xfrm>
            <a:off x="990600" y="1295400"/>
            <a:ext cx="6858000" cy="3044825"/>
          </a:xfrm>
          <a:prstGeom prst="rect">
            <a:avLst/>
          </a:prstGeom>
          <a:noFill/>
          <a:ln w="9525">
            <a:noFill/>
            <a:miter lim="800000"/>
            <a:headEnd/>
            <a:tailEnd/>
          </a:ln>
        </p:spPr>
      </p:pic>
      <p:sp>
        <p:nvSpPr>
          <p:cNvPr id="25602" name="Text Box 3"/>
          <p:cNvSpPr txBox="1">
            <a:spLocks noChangeArrowheads="1"/>
          </p:cNvSpPr>
          <p:nvPr/>
        </p:nvSpPr>
        <p:spPr bwMode="auto">
          <a:xfrm>
            <a:off x="0" y="411163"/>
            <a:ext cx="9144000" cy="579437"/>
          </a:xfrm>
          <a:prstGeom prst="rect">
            <a:avLst/>
          </a:prstGeom>
          <a:noFill/>
          <a:ln w="9525">
            <a:noFill/>
            <a:miter lim="800000"/>
            <a:headEnd/>
            <a:tailEnd/>
          </a:ln>
        </p:spPr>
        <p:txBody>
          <a:bodyPr>
            <a:spAutoFit/>
          </a:bodyPr>
          <a:lstStyle/>
          <a:p>
            <a:pPr algn="ctr"/>
            <a:r>
              <a:rPr lang="en-US" sz="3200" b="1">
                <a:latin typeface="Calibri" pitchFamily="34" charset="0"/>
              </a:rPr>
              <a:t>Domain wall propagation in thin films</a:t>
            </a:r>
          </a:p>
        </p:txBody>
      </p:sp>
      <p:sp>
        <p:nvSpPr>
          <p:cNvPr id="25603" name="Rectangle 5"/>
          <p:cNvSpPr>
            <a:spLocks noChangeArrowheads="1"/>
          </p:cNvSpPr>
          <p:nvPr/>
        </p:nvSpPr>
        <p:spPr bwMode="auto">
          <a:xfrm>
            <a:off x="0" y="4419600"/>
            <a:ext cx="9144000" cy="1200150"/>
          </a:xfrm>
          <a:prstGeom prst="rect">
            <a:avLst/>
          </a:prstGeom>
          <a:noFill/>
          <a:ln w="9525">
            <a:noFill/>
            <a:miter lim="800000"/>
            <a:headEnd/>
            <a:tailEnd/>
          </a:ln>
        </p:spPr>
        <p:txBody>
          <a:bodyPr>
            <a:spAutoFit/>
          </a:bodyPr>
          <a:lstStyle/>
          <a:p>
            <a:pPr marL="342900" indent="-342900">
              <a:buFontTx/>
              <a:buAutoNum type="alphaLcParenBoth"/>
            </a:pPr>
            <a:r>
              <a:rPr lang="en-US">
                <a:latin typeface="Calibri" pitchFamily="34" charset="0"/>
              </a:rPr>
              <a:t>Elastic forces come from the curvature of domain wall, defects work as strong pinning sites.  </a:t>
            </a:r>
          </a:p>
          <a:p>
            <a:pPr marL="342900" indent="-342900">
              <a:buFontTx/>
              <a:buAutoNum type="alphaLcParenBoth"/>
            </a:pPr>
            <a:r>
              <a:rPr lang="en-US">
                <a:latin typeface="Calibri" pitchFamily="34" charset="0"/>
              </a:rPr>
              <a:t>Domain-wall velocity vs. electric field in a system governed by competition between disorder and elasticity effects.</a:t>
            </a:r>
          </a:p>
          <a:p>
            <a:pPr marL="342900" indent="-342900"/>
            <a:r>
              <a:rPr lang="en-US">
                <a:latin typeface="Calibri" pitchFamily="34" charset="0"/>
              </a:rPr>
              <a:t>From J. Y. Jo, PRL </a:t>
            </a:r>
            <a:r>
              <a:rPr lang="en-US" b="1">
                <a:latin typeface="Calibri" pitchFamily="34" charset="0"/>
              </a:rPr>
              <a:t>102</a:t>
            </a:r>
            <a:r>
              <a:rPr lang="en-US">
                <a:latin typeface="Calibri" pitchFamily="34" charset="0"/>
              </a:rPr>
              <a:t>, 045701 (2009).</a:t>
            </a:r>
          </a:p>
        </p:txBody>
      </p:sp>
      <p:sp>
        <p:nvSpPr>
          <p:cNvPr id="25604" name="Text Box 7"/>
          <p:cNvSpPr txBox="1">
            <a:spLocks noChangeArrowheads="1"/>
          </p:cNvSpPr>
          <p:nvPr/>
        </p:nvSpPr>
        <p:spPr bwMode="auto">
          <a:xfrm>
            <a:off x="304800" y="5715000"/>
            <a:ext cx="8686800" cy="708025"/>
          </a:xfrm>
          <a:prstGeom prst="rect">
            <a:avLst/>
          </a:prstGeom>
          <a:noFill/>
          <a:ln w="9525">
            <a:noFill/>
            <a:miter lim="800000"/>
            <a:headEnd/>
            <a:tailEnd/>
          </a:ln>
        </p:spPr>
        <p:txBody>
          <a:bodyPr>
            <a:spAutoFit/>
          </a:bodyPr>
          <a:lstStyle/>
          <a:p>
            <a:r>
              <a:rPr lang="en-US" sz="2000">
                <a:solidFill>
                  <a:srgbClr val="BC0000"/>
                </a:solidFill>
                <a:latin typeface="Calibri" pitchFamily="34" charset="0"/>
              </a:rPr>
              <a:t>Switching thermodynamics, pinning/depinning, charge transport  are important  at different scales of time, length, and electric field.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b="1">
                <a:latin typeface="Calibri" pitchFamily="34" charset="0"/>
              </a:rPr>
              <a:t>Polarization domain wall dynamics</a:t>
            </a:r>
          </a:p>
        </p:txBody>
      </p:sp>
      <p:sp>
        <p:nvSpPr>
          <p:cNvPr id="23554" name="Rectangle 10"/>
          <p:cNvSpPr>
            <a:spLocks noChangeArrowheads="1"/>
          </p:cNvSpPr>
          <p:nvPr/>
        </p:nvSpPr>
        <p:spPr bwMode="auto">
          <a:xfrm>
            <a:off x="4572000" y="3081338"/>
            <a:ext cx="381000" cy="304800"/>
          </a:xfrm>
          <a:prstGeom prst="rect">
            <a:avLst/>
          </a:prstGeom>
          <a:solidFill>
            <a:schemeClr val="bg1"/>
          </a:solidFill>
          <a:ln w="9525">
            <a:noFill/>
            <a:miter lim="800000"/>
            <a:headEnd/>
            <a:tailEnd/>
          </a:ln>
        </p:spPr>
        <p:txBody>
          <a:bodyPr wrap="none" anchor="ctr"/>
          <a:lstStyle/>
          <a:p>
            <a:endParaRPr lang="en-US"/>
          </a:p>
        </p:txBody>
      </p:sp>
      <p:pic>
        <p:nvPicPr>
          <p:cNvPr id="23555" name="Picture 17"/>
          <p:cNvPicPr>
            <a:picLocks noChangeAspect="1" noChangeArrowheads="1"/>
          </p:cNvPicPr>
          <p:nvPr/>
        </p:nvPicPr>
        <p:blipFill>
          <a:blip r:embed="rId3"/>
          <a:srcRect t="6755"/>
          <a:stretch>
            <a:fillRect/>
          </a:stretch>
        </p:blipFill>
        <p:spPr bwMode="auto">
          <a:xfrm>
            <a:off x="1143000" y="838200"/>
            <a:ext cx="6019800" cy="4492625"/>
          </a:xfrm>
          <a:prstGeom prst="rect">
            <a:avLst/>
          </a:prstGeom>
          <a:noFill/>
          <a:ln w="9525">
            <a:noFill/>
            <a:miter lim="800000"/>
            <a:headEnd/>
            <a:tailEnd/>
          </a:ln>
        </p:spPr>
      </p:pic>
      <p:sp>
        <p:nvSpPr>
          <p:cNvPr id="23556" name="Rectangle 4"/>
          <p:cNvSpPr>
            <a:spLocks noChangeArrowheads="1"/>
          </p:cNvSpPr>
          <p:nvPr/>
        </p:nvSpPr>
        <p:spPr bwMode="auto">
          <a:xfrm>
            <a:off x="1676400" y="5257800"/>
            <a:ext cx="6248400" cy="641350"/>
          </a:xfrm>
          <a:prstGeom prst="rect">
            <a:avLst/>
          </a:prstGeom>
          <a:noFill/>
          <a:ln w="9525">
            <a:noFill/>
            <a:miter lim="800000"/>
            <a:headEnd/>
            <a:tailEnd/>
          </a:ln>
        </p:spPr>
        <p:txBody>
          <a:bodyPr>
            <a:spAutoFit/>
          </a:bodyPr>
          <a:lstStyle/>
          <a:p>
            <a:pPr defTabSz="5016500"/>
            <a:r>
              <a:rPr lang="en-US">
                <a:latin typeface="Calibri" pitchFamily="34" charset="0"/>
              </a:rPr>
              <a:t>MD calculations of the domain wall velocity in PbTiO</a:t>
            </a:r>
            <a:r>
              <a:rPr lang="en-US" baseline="-25000">
                <a:latin typeface="Calibri" pitchFamily="34" charset="0"/>
              </a:rPr>
              <a:t>3</a:t>
            </a:r>
            <a:r>
              <a:rPr lang="en-US">
                <a:latin typeface="Calibri" pitchFamily="34" charset="0"/>
              </a:rPr>
              <a:t>. </a:t>
            </a:r>
            <a:br>
              <a:rPr lang="en-US">
                <a:latin typeface="Calibri" pitchFamily="34" charset="0"/>
              </a:rPr>
            </a:br>
            <a:r>
              <a:rPr lang="en-US">
                <a:latin typeface="Calibri" pitchFamily="34" charset="0"/>
              </a:rPr>
              <a:t>Y.H. Shin </a:t>
            </a:r>
            <a:r>
              <a:rPr lang="en-US" i="1">
                <a:latin typeface="Calibri" pitchFamily="34" charset="0"/>
              </a:rPr>
              <a:t>et al.</a:t>
            </a:r>
            <a:r>
              <a:rPr lang="en-US">
                <a:latin typeface="Calibri" pitchFamily="34" charset="0"/>
              </a:rPr>
              <a:t>, Nature </a:t>
            </a:r>
            <a:r>
              <a:rPr lang="en-US" b="1">
                <a:latin typeface="Calibri" pitchFamily="34" charset="0"/>
              </a:rPr>
              <a:t>449</a:t>
            </a:r>
            <a:r>
              <a:rPr lang="en-US">
                <a:latin typeface="Calibri" pitchFamily="34" charset="0"/>
              </a:rPr>
              <a:t>, 881 (2007)</a:t>
            </a:r>
          </a:p>
        </p:txBody>
      </p:sp>
      <p:sp>
        <p:nvSpPr>
          <p:cNvPr id="23557" name="TextBox 11"/>
          <p:cNvSpPr txBox="1">
            <a:spLocks noChangeArrowheads="1"/>
          </p:cNvSpPr>
          <p:nvPr/>
        </p:nvSpPr>
        <p:spPr bwMode="auto">
          <a:xfrm>
            <a:off x="152400" y="5924550"/>
            <a:ext cx="8658225" cy="396875"/>
          </a:xfrm>
          <a:prstGeom prst="rect">
            <a:avLst/>
          </a:prstGeom>
          <a:noFill/>
          <a:ln w="9525">
            <a:noFill/>
            <a:miter lim="800000"/>
            <a:headEnd/>
            <a:tailEnd/>
          </a:ln>
        </p:spPr>
        <p:txBody>
          <a:bodyPr wrap="none">
            <a:spAutoFit/>
          </a:bodyPr>
          <a:lstStyle/>
          <a:p>
            <a:r>
              <a:rPr lang="en-US" sz="2000">
                <a:solidFill>
                  <a:srgbClr val="FF0000"/>
                </a:solidFill>
                <a:latin typeface="Times New Roman" pitchFamily="18" charset="0"/>
                <a:cs typeface="Times New Roman" pitchFamily="18" charset="0"/>
              </a:rPr>
              <a:t>It might be possible to test these predictions in ultrathin films at high electric fields.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0" y="228600"/>
            <a:ext cx="9144000" cy="584200"/>
          </a:xfrm>
          <a:prstGeom prst="rect">
            <a:avLst/>
          </a:prstGeom>
          <a:noFill/>
          <a:ln w="9525">
            <a:noFill/>
            <a:miter lim="800000"/>
            <a:headEnd/>
            <a:tailEnd/>
          </a:ln>
        </p:spPr>
        <p:txBody>
          <a:bodyPr>
            <a:spAutoFit/>
          </a:bodyPr>
          <a:lstStyle/>
          <a:p>
            <a:pPr algn="ctr"/>
            <a:r>
              <a:rPr lang="en-US" sz="3200" b="1">
                <a:latin typeface="Calibri" pitchFamily="34" charset="0"/>
              </a:rPr>
              <a:t>New opportunities with ferroelectric multilayers</a:t>
            </a:r>
          </a:p>
        </p:txBody>
      </p:sp>
      <p:sp>
        <p:nvSpPr>
          <p:cNvPr id="27650" name="Rectangle 5"/>
          <p:cNvSpPr>
            <a:spLocks noChangeArrowheads="1"/>
          </p:cNvSpPr>
          <p:nvPr/>
        </p:nvSpPr>
        <p:spPr bwMode="auto">
          <a:xfrm>
            <a:off x="5257800" y="1143000"/>
            <a:ext cx="3810000" cy="1465263"/>
          </a:xfrm>
          <a:prstGeom prst="rect">
            <a:avLst/>
          </a:prstGeom>
          <a:noFill/>
          <a:ln w="9525">
            <a:noFill/>
            <a:miter lim="800000"/>
            <a:headEnd/>
            <a:tailEnd/>
          </a:ln>
        </p:spPr>
        <p:txBody>
          <a:bodyPr>
            <a:spAutoFit/>
          </a:bodyPr>
          <a:lstStyle/>
          <a:p>
            <a:r>
              <a:rPr lang="en-US">
                <a:latin typeface="Calibri" pitchFamily="34" charset="0"/>
              </a:rPr>
              <a:t>Proposed PbTiO</a:t>
            </a:r>
            <a:r>
              <a:rPr lang="en-US" baseline="-25000">
                <a:latin typeface="Calibri" pitchFamily="34" charset="0"/>
              </a:rPr>
              <a:t>3</a:t>
            </a:r>
            <a:r>
              <a:rPr lang="en-US">
                <a:latin typeface="Calibri" pitchFamily="34" charset="0"/>
              </a:rPr>
              <a:t>-based multilayer with head-to-head or tail-to-tail </a:t>
            </a:r>
            <a:br>
              <a:rPr lang="en-US">
                <a:latin typeface="Calibri" pitchFamily="34" charset="0"/>
              </a:rPr>
            </a:br>
            <a:r>
              <a:rPr lang="en-US">
                <a:latin typeface="Calibri" pitchFamily="34" charset="0"/>
              </a:rPr>
              <a:t>180</a:t>
            </a:r>
            <a:r>
              <a:rPr lang="en-US" baseline="30000">
                <a:latin typeface="Calibri" pitchFamily="34" charset="0"/>
              </a:rPr>
              <a:t>0</a:t>
            </a:r>
            <a:r>
              <a:rPr lang="en-US">
                <a:latin typeface="Calibri" pitchFamily="34" charset="0"/>
              </a:rPr>
              <a:t>-degrees polarization domain walls.   From X. Wu &amp; D. Vanderbilt, PRB </a:t>
            </a:r>
            <a:r>
              <a:rPr lang="en-US" b="1">
                <a:latin typeface="Calibri" pitchFamily="34" charset="0"/>
              </a:rPr>
              <a:t>73</a:t>
            </a:r>
            <a:r>
              <a:rPr lang="en-US">
                <a:latin typeface="Calibri" pitchFamily="34" charset="0"/>
              </a:rPr>
              <a:t>, 020103 (2006).</a:t>
            </a:r>
          </a:p>
        </p:txBody>
      </p:sp>
      <p:pic>
        <p:nvPicPr>
          <p:cNvPr id="27651" name="Picture 2"/>
          <p:cNvPicPr>
            <a:picLocks noChangeAspect="1" noChangeArrowheads="1"/>
          </p:cNvPicPr>
          <p:nvPr/>
        </p:nvPicPr>
        <p:blipFill>
          <a:blip r:embed="rId3"/>
          <a:srcRect/>
          <a:stretch>
            <a:fillRect/>
          </a:stretch>
        </p:blipFill>
        <p:spPr bwMode="auto">
          <a:xfrm>
            <a:off x="0" y="1066800"/>
            <a:ext cx="5086350" cy="1695450"/>
          </a:xfrm>
          <a:prstGeom prst="rect">
            <a:avLst/>
          </a:prstGeom>
          <a:noFill/>
          <a:ln w="9525">
            <a:noFill/>
            <a:miter lim="800000"/>
            <a:headEnd/>
            <a:tailEnd/>
          </a:ln>
        </p:spPr>
      </p:pic>
      <p:pic>
        <p:nvPicPr>
          <p:cNvPr id="27652" name="Picture 3"/>
          <p:cNvPicPr>
            <a:picLocks noChangeAspect="1" noChangeArrowheads="1"/>
          </p:cNvPicPr>
          <p:nvPr/>
        </p:nvPicPr>
        <p:blipFill>
          <a:blip r:embed="rId4"/>
          <a:srcRect/>
          <a:stretch>
            <a:fillRect/>
          </a:stretch>
        </p:blipFill>
        <p:spPr bwMode="auto">
          <a:xfrm>
            <a:off x="152400" y="3200400"/>
            <a:ext cx="4197350" cy="2590800"/>
          </a:xfrm>
          <a:prstGeom prst="rect">
            <a:avLst/>
          </a:prstGeom>
          <a:noFill/>
          <a:ln w="9525">
            <a:noFill/>
            <a:miter lim="800000"/>
            <a:headEnd/>
            <a:tailEnd/>
          </a:ln>
        </p:spPr>
      </p:pic>
      <p:sp>
        <p:nvSpPr>
          <p:cNvPr id="27653" name="Rectangle 4"/>
          <p:cNvSpPr>
            <a:spLocks noChangeArrowheads="1"/>
          </p:cNvSpPr>
          <p:nvPr/>
        </p:nvSpPr>
        <p:spPr bwMode="auto">
          <a:xfrm>
            <a:off x="4572000" y="3657600"/>
            <a:ext cx="4267200" cy="1754188"/>
          </a:xfrm>
          <a:prstGeom prst="rect">
            <a:avLst/>
          </a:prstGeom>
          <a:noFill/>
          <a:ln w="9525">
            <a:noFill/>
            <a:miter lim="800000"/>
            <a:headEnd/>
            <a:tailEnd/>
          </a:ln>
        </p:spPr>
        <p:txBody>
          <a:bodyPr anchor="ctr">
            <a:spAutoFit/>
          </a:bodyPr>
          <a:lstStyle/>
          <a:p>
            <a:r>
              <a:rPr lang="en-US">
                <a:latin typeface="Calibri" pitchFamily="34" charset="0"/>
              </a:rPr>
              <a:t>The switchable 2DEG candidate material.  </a:t>
            </a:r>
            <a:r>
              <a:rPr lang="en-US">
                <a:solidFill>
                  <a:srgbClr val="231F20"/>
                </a:solidFill>
                <a:latin typeface="Calibri" pitchFamily="34" charset="0"/>
                <a:ea typeface="Times New Roman" pitchFamily="18" charset="0"/>
                <a:cs typeface="AdvP6F00"/>
              </a:rPr>
              <a:t>DOS at the left and right </a:t>
            </a:r>
            <a:r>
              <a:rPr lang="en-US">
                <a:solidFill>
                  <a:srgbClr val="231F20"/>
                </a:solidFill>
                <a:latin typeface="Calibri" pitchFamily="34" charset="0"/>
                <a:ea typeface="Times New Roman" pitchFamily="18" charset="0"/>
                <a:cs typeface="AdvP48E673"/>
              </a:rPr>
              <a:t>NbO</a:t>
            </a:r>
            <a:r>
              <a:rPr lang="en-US" baseline="-30000">
                <a:solidFill>
                  <a:srgbClr val="231F20"/>
                </a:solidFill>
                <a:latin typeface="Calibri" pitchFamily="34" charset="0"/>
                <a:ea typeface="Times New Roman" pitchFamily="18" charset="0"/>
                <a:cs typeface="AdvP48E673"/>
              </a:rPr>
              <a:t>2</a:t>
            </a:r>
            <a:r>
              <a:rPr lang="en-US">
                <a:solidFill>
                  <a:srgbClr val="231F20"/>
                </a:solidFill>
                <a:latin typeface="Calibri" pitchFamily="34" charset="0"/>
                <a:ea typeface="Times New Roman" pitchFamily="18" charset="0"/>
                <a:cs typeface="AdvP3EDAA1"/>
              </a:rPr>
              <a:t>/</a:t>
            </a:r>
            <a:r>
              <a:rPr lang="en-US">
                <a:solidFill>
                  <a:srgbClr val="231F20"/>
                </a:solidFill>
                <a:latin typeface="Calibri" pitchFamily="34" charset="0"/>
                <a:ea typeface="Times New Roman" pitchFamily="18" charset="0"/>
                <a:cs typeface="AdvP48E673"/>
              </a:rPr>
              <a:t>AO </a:t>
            </a:r>
            <a:r>
              <a:rPr lang="en-US">
                <a:solidFill>
                  <a:srgbClr val="231F20"/>
                </a:solidFill>
                <a:latin typeface="Calibri" pitchFamily="34" charset="0"/>
                <a:ea typeface="Times New Roman" pitchFamily="18" charset="0"/>
                <a:cs typeface="AdvP6F00"/>
              </a:rPr>
              <a:t>interfaces in </a:t>
            </a:r>
            <a:r>
              <a:rPr lang="en-US">
                <a:solidFill>
                  <a:srgbClr val="231F20"/>
                </a:solidFill>
                <a:latin typeface="Calibri" pitchFamily="34" charset="0"/>
                <a:ea typeface="Times New Roman" pitchFamily="18" charset="0"/>
                <a:cs typeface="AdvP40271B"/>
              </a:rPr>
              <a:t>(</a:t>
            </a:r>
            <a:r>
              <a:rPr lang="en-US">
                <a:solidFill>
                  <a:srgbClr val="231F20"/>
                </a:solidFill>
                <a:latin typeface="Calibri" pitchFamily="34" charset="0"/>
                <a:ea typeface="Times New Roman" pitchFamily="18" charset="0"/>
                <a:cs typeface="AdvP48E673"/>
              </a:rPr>
              <a:t>KNbO</a:t>
            </a:r>
            <a:r>
              <a:rPr lang="en-US" baseline="-30000">
                <a:solidFill>
                  <a:srgbClr val="231F20"/>
                </a:solidFill>
                <a:latin typeface="Calibri" pitchFamily="34" charset="0"/>
                <a:ea typeface="Times New Roman" pitchFamily="18" charset="0"/>
                <a:cs typeface="AdvP48E673"/>
              </a:rPr>
              <a:t>3</a:t>
            </a:r>
            <a:r>
              <a:rPr lang="en-US">
                <a:solidFill>
                  <a:srgbClr val="231F20"/>
                </a:solidFill>
                <a:latin typeface="Calibri" pitchFamily="34" charset="0"/>
                <a:ea typeface="Times New Roman" pitchFamily="18" charset="0"/>
                <a:cs typeface="AdvP48E673"/>
              </a:rPr>
              <a:t>)</a:t>
            </a:r>
            <a:r>
              <a:rPr lang="en-US" baseline="-30000">
                <a:solidFill>
                  <a:srgbClr val="231F20"/>
                </a:solidFill>
                <a:latin typeface="Calibri" pitchFamily="34" charset="0"/>
                <a:ea typeface="Times New Roman" pitchFamily="18" charset="0"/>
                <a:cs typeface="AdvP48E673"/>
              </a:rPr>
              <a:t>8.5</a:t>
            </a:r>
            <a:r>
              <a:rPr lang="en-US">
                <a:solidFill>
                  <a:srgbClr val="231F20"/>
                </a:solidFill>
                <a:latin typeface="Calibri" pitchFamily="34" charset="0"/>
                <a:ea typeface="Times New Roman" pitchFamily="18" charset="0"/>
                <a:cs typeface="AdvP48E673"/>
              </a:rPr>
              <a:t>/(ATiO</a:t>
            </a:r>
            <a:r>
              <a:rPr lang="en-US" baseline="-30000">
                <a:solidFill>
                  <a:srgbClr val="231F20"/>
                </a:solidFill>
                <a:latin typeface="Calibri" pitchFamily="34" charset="0"/>
                <a:ea typeface="Times New Roman" pitchFamily="18" charset="0"/>
                <a:cs typeface="AdvP48E673"/>
              </a:rPr>
              <a:t>3</a:t>
            </a:r>
            <a:r>
              <a:rPr lang="en-US">
                <a:solidFill>
                  <a:srgbClr val="231F20"/>
                </a:solidFill>
                <a:latin typeface="Calibri" pitchFamily="34" charset="0"/>
                <a:ea typeface="Times New Roman" pitchFamily="18" charset="0"/>
                <a:cs typeface="AdvP48E673"/>
              </a:rPr>
              <a:t>)</a:t>
            </a:r>
            <a:r>
              <a:rPr lang="en-US" baseline="-30000">
                <a:solidFill>
                  <a:srgbClr val="231F20"/>
                </a:solidFill>
                <a:latin typeface="Calibri" pitchFamily="34" charset="0"/>
                <a:ea typeface="Times New Roman" pitchFamily="18" charset="0"/>
                <a:cs typeface="AdvP48E673"/>
              </a:rPr>
              <a:t>7.5</a:t>
            </a:r>
            <a:r>
              <a:rPr lang="en-US">
                <a:solidFill>
                  <a:srgbClr val="231F20"/>
                </a:solidFill>
                <a:latin typeface="Calibri" pitchFamily="34" charset="0"/>
                <a:ea typeface="Times New Roman" pitchFamily="18" charset="0"/>
                <a:cs typeface="AdvP48E673"/>
              </a:rPr>
              <a:t> </a:t>
            </a:r>
            <a:r>
              <a:rPr lang="en-US">
                <a:solidFill>
                  <a:srgbClr val="231F20"/>
                </a:solidFill>
                <a:latin typeface="Calibri" pitchFamily="34" charset="0"/>
                <a:ea typeface="Times New Roman" pitchFamily="18" charset="0"/>
                <a:cs typeface="AdvP6F00"/>
              </a:rPr>
              <a:t>superlattices for </a:t>
            </a:r>
            <a:r>
              <a:rPr lang="en-US">
                <a:solidFill>
                  <a:srgbClr val="231F20"/>
                </a:solidFill>
                <a:latin typeface="Calibri" pitchFamily="34" charset="0"/>
                <a:ea typeface="Times New Roman" pitchFamily="18" charset="0"/>
                <a:cs typeface="AdvP3EDAA1"/>
              </a:rPr>
              <a:t>A </a:t>
            </a:r>
            <a:r>
              <a:rPr lang="en-US">
                <a:solidFill>
                  <a:srgbClr val="231F20"/>
                </a:solidFill>
                <a:latin typeface="Calibri" pitchFamily="34" charset="0"/>
                <a:ea typeface="Times New Roman" pitchFamily="18" charset="0"/>
                <a:cs typeface="AdvP40271B"/>
              </a:rPr>
              <a:t>= </a:t>
            </a:r>
            <a:r>
              <a:rPr lang="en-US">
                <a:solidFill>
                  <a:srgbClr val="231F20"/>
                </a:solidFill>
                <a:latin typeface="Calibri" pitchFamily="34" charset="0"/>
                <a:ea typeface="Times New Roman" pitchFamily="18" charset="0"/>
                <a:cs typeface="AdvP48E673"/>
              </a:rPr>
              <a:t>Sr </a:t>
            </a:r>
            <a:r>
              <a:rPr lang="en-US">
                <a:solidFill>
                  <a:srgbClr val="231F20"/>
                </a:solidFill>
                <a:latin typeface="Calibri" pitchFamily="34" charset="0"/>
                <a:ea typeface="Times New Roman" pitchFamily="18" charset="0"/>
                <a:cs typeface="AdvP6F00"/>
              </a:rPr>
              <a:t>(a), </a:t>
            </a:r>
            <a:r>
              <a:rPr lang="en-US">
                <a:solidFill>
                  <a:srgbClr val="231F20"/>
                </a:solidFill>
                <a:latin typeface="Calibri" pitchFamily="34" charset="0"/>
                <a:ea typeface="Times New Roman" pitchFamily="18" charset="0"/>
                <a:cs typeface="AdvP3EDAA1"/>
              </a:rPr>
              <a:t>A =</a:t>
            </a:r>
            <a:r>
              <a:rPr lang="en-US">
                <a:solidFill>
                  <a:srgbClr val="231F20"/>
                </a:solidFill>
                <a:latin typeface="Calibri" pitchFamily="34" charset="0"/>
                <a:ea typeface="Times New Roman" pitchFamily="18" charset="0"/>
                <a:cs typeface="AdvP40271B"/>
              </a:rPr>
              <a:t> </a:t>
            </a:r>
            <a:r>
              <a:rPr lang="en-US">
                <a:solidFill>
                  <a:srgbClr val="231F20"/>
                </a:solidFill>
                <a:latin typeface="Calibri" pitchFamily="34" charset="0"/>
                <a:ea typeface="Times New Roman" pitchFamily="18" charset="0"/>
                <a:cs typeface="AdvP48E673"/>
              </a:rPr>
              <a:t>Ba </a:t>
            </a:r>
            <a:r>
              <a:rPr lang="en-US">
                <a:solidFill>
                  <a:srgbClr val="231F20"/>
                </a:solidFill>
                <a:latin typeface="Calibri" pitchFamily="34" charset="0"/>
                <a:ea typeface="Times New Roman" pitchFamily="18" charset="0"/>
                <a:cs typeface="AdvP6F00"/>
              </a:rPr>
              <a:t>(b), and </a:t>
            </a:r>
            <a:r>
              <a:rPr lang="en-US">
                <a:solidFill>
                  <a:srgbClr val="231F20"/>
                </a:solidFill>
                <a:latin typeface="Calibri" pitchFamily="34" charset="0"/>
                <a:ea typeface="Times New Roman" pitchFamily="18" charset="0"/>
                <a:cs typeface="AdvP3EDAA1"/>
              </a:rPr>
              <a:t>A =</a:t>
            </a:r>
            <a:r>
              <a:rPr lang="en-US">
                <a:solidFill>
                  <a:srgbClr val="231F20"/>
                </a:solidFill>
                <a:latin typeface="Calibri" pitchFamily="34" charset="0"/>
                <a:ea typeface="Times New Roman" pitchFamily="18" charset="0"/>
                <a:cs typeface="AdvP40271B"/>
              </a:rPr>
              <a:t> </a:t>
            </a:r>
            <a:r>
              <a:rPr lang="en-US">
                <a:solidFill>
                  <a:srgbClr val="231F20"/>
                </a:solidFill>
                <a:latin typeface="Calibri" pitchFamily="34" charset="0"/>
                <a:ea typeface="Times New Roman" pitchFamily="18" charset="0"/>
                <a:cs typeface="AdvP48E673"/>
              </a:rPr>
              <a:t>Pb </a:t>
            </a:r>
            <a:r>
              <a:rPr lang="en-US">
                <a:solidFill>
                  <a:srgbClr val="231F20"/>
                </a:solidFill>
                <a:latin typeface="Calibri" pitchFamily="34" charset="0"/>
                <a:ea typeface="Times New Roman" pitchFamily="18" charset="0"/>
                <a:cs typeface="AdvP6F00"/>
              </a:rPr>
              <a:t>(c).  From M. K. Niranjan et al., PRL </a:t>
            </a:r>
            <a:r>
              <a:rPr lang="en-US" b="1">
                <a:solidFill>
                  <a:srgbClr val="231F20"/>
                </a:solidFill>
                <a:latin typeface="Calibri" pitchFamily="34" charset="0"/>
                <a:ea typeface="Times New Roman" pitchFamily="18" charset="0"/>
                <a:cs typeface="AdvP6F00"/>
              </a:rPr>
              <a:t>103</a:t>
            </a:r>
            <a:r>
              <a:rPr lang="en-US">
                <a:solidFill>
                  <a:srgbClr val="231F20"/>
                </a:solidFill>
                <a:latin typeface="Calibri" pitchFamily="34" charset="0"/>
                <a:ea typeface="Times New Roman" pitchFamily="18" charset="0"/>
                <a:cs typeface="AdvP6F00"/>
              </a:rPr>
              <a:t>, 016804 (2009). </a:t>
            </a:r>
            <a:endParaRPr lang="en-US">
              <a:latin typeface="Calibri" pitchFamily="34" charset="0"/>
            </a:endParaRPr>
          </a:p>
        </p:txBody>
      </p:sp>
      <p:sp>
        <p:nvSpPr>
          <p:cNvPr id="27654" name="Rectangle 4"/>
          <p:cNvSpPr>
            <a:spLocks noChangeArrowheads="1"/>
          </p:cNvSpPr>
          <p:nvPr/>
        </p:nvSpPr>
        <p:spPr bwMode="auto">
          <a:xfrm>
            <a:off x="533400" y="5716588"/>
            <a:ext cx="8305800" cy="1006475"/>
          </a:xfrm>
          <a:prstGeom prst="rect">
            <a:avLst/>
          </a:prstGeom>
          <a:noFill/>
          <a:ln w="9525">
            <a:noFill/>
            <a:miter lim="800000"/>
            <a:headEnd/>
            <a:tailEnd/>
          </a:ln>
        </p:spPr>
        <p:txBody>
          <a:bodyPr anchor="ctr">
            <a:spAutoFit/>
          </a:bodyPr>
          <a:lstStyle/>
          <a:p>
            <a:r>
              <a:rPr lang="en-US" sz="2000" b="1">
                <a:solidFill>
                  <a:srgbClr val="BC0000"/>
                </a:solidFill>
                <a:latin typeface="Calibri" pitchFamily="34" charset="0"/>
                <a:ea typeface="Times New Roman" pitchFamily="18" charset="0"/>
                <a:cs typeface="AdvP6F00"/>
              </a:rPr>
              <a:t>New multistate electronic memories, fast nanoelectronics, new EO devices</a:t>
            </a:r>
          </a:p>
          <a:p>
            <a:r>
              <a:rPr lang="en-US" sz="2000" b="1">
                <a:solidFill>
                  <a:srgbClr val="BC0000"/>
                </a:solidFill>
                <a:latin typeface="Calibri" pitchFamily="34" charset="0"/>
                <a:ea typeface="Times New Roman" pitchFamily="18" charset="0"/>
                <a:cs typeface="AdvP6F00"/>
              </a:rPr>
              <a:t>Is it physically possible to achieve such unusual polarization configurations as head-to-head domains?</a:t>
            </a:r>
          </a:p>
        </p:txBody>
      </p:sp>
      <p:cxnSp>
        <p:nvCxnSpPr>
          <p:cNvPr id="9" name="Straight Connector 8"/>
          <p:cNvCxnSpPr/>
          <p:nvPr/>
        </p:nvCxnSpPr>
        <p:spPr>
          <a:xfrm>
            <a:off x="457200" y="2971800"/>
            <a:ext cx="8229600" cy="0"/>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endParaRPr lang="en-US" sz="3600">
              <a:latin typeface="Times New Roman" pitchFamily="18" charset="0"/>
            </a:endParaRPr>
          </a:p>
        </p:txBody>
      </p:sp>
      <p:sp>
        <p:nvSpPr>
          <p:cNvPr id="3076" name="Text Box 4"/>
          <p:cNvSpPr txBox="1">
            <a:spLocks noChangeArrowheads="1"/>
          </p:cNvSpPr>
          <p:nvPr/>
        </p:nvSpPr>
        <p:spPr bwMode="auto">
          <a:xfrm>
            <a:off x="0" y="349250"/>
            <a:ext cx="9144000" cy="579438"/>
          </a:xfrm>
          <a:prstGeom prst="rect">
            <a:avLst/>
          </a:prstGeom>
          <a:noFill/>
          <a:ln w="9525">
            <a:noFill/>
            <a:miter lim="800000"/>
            <a:headEnd/>
            <a:tailEnd/>
          </a:ln>
        </p:spPr>
        <p:txBody>
          <a:bodyPr>
            <a:spAutoFit/>
          </a:bodyPr>
          <a:lstStyle/>
          <a:p>
            <a:pPr algn="ctr"/>
            <a:r>
              <a:rPr lang="en-US" sz="3200" b="1">
                <a:latin typeface="Calibri" pitchFamily="34" charset="0"/>
              </a:rPr>
              <a:t>Polarization coupling between ferroelectric layers</a:t>
            </a:r>
          </a:p>
        </p:txBody>
      </p:sp>
      <p:pic>
        <p:nvPicPr>
          <p:cNvPr id="3077" name="Picture 6" descr="Proposal figure3"/>
          <p:cNvPicPr>
            <a:picLocks noChangeAspect="1" noChangeArrowheads="1"/>
          </p:cNvPicPr>
          <p:nvPr/>
        </p:nvPicPr>
        <p:blipFill>
          <a:blip r:embed="rId4"/>
          <a:srcRect t="29333" b="29333"/>
          <a:stretch>
            <a:fillRect/>
          </a:stretch>
        </p:blipFill>
        <p:spPr bwMode="auto">
          <a:xfrm>
            <a:off x="0" y="1184275"/>
            <a:ext cx="9144000" cy="2854325"/>
          </a:xfrm>
          <a:prstGeom prst="rect">
            <a:avLst/>
          </a:prstGeom>
          <a:noFill/>
          <a:ln w="9525">
            <a:noFill/>
            <a:miter lim="800000"/>
            <a:headEnd/>
            <a:tailEnd/>
          </a:ln>
        </p:spPr>
      </p:pic>
      <p:sp>
        <p:nvSpPr>
          <p:cNvPr id="3078" name="Rectangle 8"/>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2"/>
          <p:cNvGraphicFramePr>
            <a:graphicFrameLocks noChangeAspect="1"/>
          </p:cNvGraphicFramePr>
          <p:nvPr/>
        </p:nvGraphicFramePr>
        <p:xfrm>
          <a:off x="3810000" y="4191000"/>
          <a:ext cx="3429000" cy="857250"/>
        </p:xfrm>
        <a:graphic>
          <a:graphicData uri="http://schemas.openxmlformats.org/presentationml/2006/ole">
            <mc:AlternateContent xmlns:mc="http://schemas.openxmlformats.org/markup-compatibility/2006">
              <mc:Choice xmlns:v="urn:schemas-microsoft-com:vml" Requires="v">
                <p:oleObj spid="_x0000_s3083" name="Equation" r:id="rId5" imgW="1828800" imgH="457200" progId="Equation.3">
                  <p:embed/>
                </p:oleObj>
              </mc:Choice>
              <mc:Fallback>
                <p:oleObj name="Equation" r:id="rId5" imgW="1828800" imgH="457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4191000"/>
                        <a:ext cx="34290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Box 9"/>
          <p:cNvSpPr txBox="1">
            <a:spLocks noChangeArrowheads="1"/>
          </p:cNvSpPr>
          <p:nvPr/>
        </p:nvSpPr>
        <p:spPr bwMode="auto">
          <a:xfrm>
            <a:off x="1828800" y="4419600"/>
            <a:ext cx="1828800" cy="457200"/>
          </a:xfrm>
          <a:prstGeom prst="rect">
            <a:avLst/>
          </a:prstGeom>
          <a:noFill/>
          <a:ln w="9525">
            <a:noFill/>
            <a:miter lim="800000"/>
            <a:headEnd/>
            <a:tailEnd/>
          </a:ln>
        </p:spPr>
        <p:txBody>
          <a:bodyPr>
            <a:spAutoFit/>
          </a:bodyPr>
          <a:lstStyle/>
          <a:p>
            <a:r>
              <a:rPr lang="en-US" sz="2400">
                <a:latin typeface="Calibri" pitchFamily="34" charset="0"/>
              </a:rPr>
              <a:t>Prediction </a:t>
            </a:r>
          </a:p>
        </p:txBody>
      </p:sp>
      <p:sp>
        <p:nvSpPr>
          <p:cNvPr id="3080" name="Rectangle 5"/>
          <p:cNvSpPr>
            <a:spLocks noChangeArrowheads="1"/>
          </p:cNvSpPr>
          <p:nvPr/>
        </p:nvSpPr>
        <p:spPr bwMode="auto">
          <a:xfrm>
            <a:off x="990600" y="5334000"/>
            <a:ext cx="7467600" cy="646113"/>
          </a:xfrm>
          <a:prstGeom prst="rect">
            <a:avLst/>
          </a:prstGeom>
          <a:noFill/>
          <a:ln w="9525">
            <a:noFill/>
            <a:miter lim="800000"/>
            <a:headEnd/>
            <a:tailEnd/>
          </a:ln>
        </p:spPr>
        <p:txBody>
          <a:bodyPr>
            <a:spAutoFit/>
          </a:bodyPr>
          <a:lstStyle/>
          <a:p>
            <a:r>
              <a:rPr lang="en-US">
                <a:latin typeface="Calibri" pitchFamily="34" charset="0"/>
              </a:rPr>
              <a:t>From J. V. Mantese, and S. P. Alpay, </a:t>
            </a:r>
            <a:r>
              <a:rPr lang="en-US" i="1">
                <a:latin typeface="Calibri" pitchFamily="34" charset="0"/>
              </a:rPr>
              <a:t>Graded Ferroelectrics, Transcapacitors and Transponents </a:t>
            </a:r>
            <a:r>
              <a:rPr lang="en-US">
                <a:latin typeface="Calibri" pitchFamily="34" charset="0"/>
              </a:rPr>
              <a:t>(Springer Science+Business Media, Inc., New York, 2005).</a:t>
            </a:r>
          </a:p>
        </p:txBody>
      </p:sp>
      <p:sp>
        <p:nvSpPr>
          <p:cNvPr id="3082" name="Rectangle 4"/>
          <p:cNvSpPr>
            <a:spLocks noChangeArrowheads="1"/>
          </p:cNvSpPr>
          <p:nvPr/>
        </p:nvSpPr>
        <p:spPr bwMode="auto">
          <a:xfrm>
            <a:off x="2133600" y="6019800"/>
            <a:ext cx="5486400" cy="396875"/>
          </a:xfrm>
          <a:prstGeom prst="rect">
            <a:avLst/>
          </a:prstGeom>
          <a:noFill/>
          <a:ln w="9525">
            <a:noFill/>
            <a:miter lim="800000"/>
            <a:headEnd/>
            <a:tailEnd/>
          </a:ln>
        </p:spPr>
        <p:txBody>
          <a:bodyPr anchor="ctr">
            <a:spAutoFit/>
          </a:bodyPr>
          <a:lstStyle/>
          <a:p>
            <a:r>
              <a:rPr lang="en-US" sz="2000" b="1">
                <a:solidFill>
                  <a:srgbClr val="BC0000"/>
                </a:solidFill>
                <a:latin typeface="Calibri" pitchFamily="34" charset="0"/>
                <a:ea typeface="Times New Roman" pitchFamily="18" charset="0"/>
                <a:cs typeface="AdvP6F00"/>
              </a:rPr>
              <a:t>How strong is this polarization coupling in reality?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3"/>
          <a:srcRect/>
          <a:stretch>
            <a:fillRect/>
          </a:stretch>
        </p:blipFill>
        <p:spPr bwMode="auto">
          <a:xfrm>
            <a:off x="1676400" y="1828800"/>
            <a:ext cx="6096000" cy="3452813"/>
          </a:xfrm>
          <a:prstGeom prst="rect">
            <a:avLst/>
          </a:prstGeom>
          <a:noFill/>
          <a:ln w="9525">
            <a:noFill/>
            <a:miter lim="800000"/>
            <a:headEnd/>
            <a:tailEnd/>
          </a:ln>
        </p:spPr>
      </p:pic>
      <p:sp>
        <p:nvSpPr>
          <p:cNvPr id="32770" name="Text Box 4"/>
          <p:cNvSpPr txBox="1">
            <a:spLocks noChangeArrowheads="1"/>
          </p:cNvSpPr>
          <p:nvPr/>
        </p:nvSpPr>
        <p:spPr bwMode="auto">
          <a:xfrm>
            <a:off x="0" y="349250"/>
            <a:ext cx="9144000" cy="1066800"/>
          </a:xfrm>
          <a:prstGeom prst="rect">
            <a:avLst/>
          </a:prstGeom>
          <a:noFill/>
          <a:ln w="9525">
            <a:noFill/>
            <a:miter lim="800000"/>
            <a:headEnd/>
            <a:tailEnd/>
          </a:ln>
        </p:spPr>
        <p:txBody>
          <a:bodyPr>
            <a:spAutoFit/>
          </a:bodyPr>
          <a:lstStyle/>
          <a:p>
            <a:pPr algn="ctr"/>
            <a:r>
              <a:rPr lang="en-US" sz="3200" b="1">
                <a:latin typeface="Calibri" pitchFamily="34" charset="0"/>
              </a:rPr>
              <a:t>Proposed polarization domain structure during polarization switching of a ferroelectric multilayer</a:t>
            </a:r>
          </a:p>
        </p:txBody>
      </p:sp>
      <p:sp>
        <p:nvSpPr>
          <p:cNvPr id="32771" name="Rectangle 5"/>
          <p:cNvSpPr>
            <a:spLocks noChangeArrowheads="1"/>
          </p:cNvSpPr>
          <p:nvPr/>
        </p:nvSpPr>
        <p:spPr bwMode="auto">
          <a:xfrm>
            <a:off x="1981200" y="5392738"/>
            <a:ext cx="5715000" cy="366712"/>
          </a:xfrm>
          <a:prstGeom prst="rect">
            <a:avLst/>
          </a:prstGeom>
          <a:noFill/>
          <a:ln w="9525">
            <a:noFill/>
            <a:miter lim="800000"/>
            <a:headEnd/>
            <a:tailEnd/>
          </a:ln>
        </p:spPr>
        <p:txBody>
          <a:bodyPr>
            <a:spAutoFit/>
          </a:bodyPr>
          <a:lstStyle/>
          <a:p>
            <a:r>
              <a:rPr lang="en-US">
                <a:latin typeface="Calibri" pitchFamily="34" charset="0"/>
              </a:rPr>
              <a:t>A. L. Roytburd, and J. Slutsker, APL </a:t>
            </a:r>
            <a:r>
              <a:rPr lang="en-US" b="1">
                <a:latin typeface="Calibri" pitchFamily="34" charset="0"/>
              </a:rPr>
              <a:t>89</a:t>
            </a:r>
            <a:r>
              <a:rPr lang="en-US">
                <a:latin typeface="Calibri" pitchFamily="34" charset="0"/>
              </a:rPr>
              <a:t>, 42907 (2006)</a:t>
            </a:r>
          </a:p>
        </p:txBody>
      </p:sp>
      <p:sp>
        <p:nvSpPr>
          <p:cNvPr id="32773" name="Rectangle 4"/>
          <p:cNvSpPr>
            <a:spLocks noChangeArrowheads="1"/>
          </p:cNvSpPr>
          <p:nvPr/>
        </p:nvSpPr>
        <p:spPr bwMode="auto">
          <a:xfrm>
            <a:off x="1676400" y="5867400"/>
            <a:ext cx="6172200" cy="701675"/>
          </a:xfrm>
          <a:prstGeom prst="rect">
            <a:avLst/>
          </a:prstGeom>
          <a:noFill/>
          <a:ln w="9525">
            <a:noFill/>
            <a:miter lim="800000"/>
            <a:headEnd/>
            <a:tailEnd/>
          </a:ln>
        </p:spPr>
        <p:txBody>
          <a:bodyPr anchor="ctr">
            <a:spAutoFit/>
          </a:bodyPr>
          <a:lstStyle/>
          <a:p>
            <a:r>
              <a:rPr lang="en-US" sz="2000" b="1" dirty="0">
                <a:solidFill>
                  <a:srgbClr val="BC0000"/>
                </a:solidFill>
                <a:latin typeface="Calibri" pitchFamily="34" charset="0"/>
                <a:ea typeface="Times New Roman" pitchFamily="18" charset="0"/>
                <a:cs typeface="AdvP6F00"/>
              </a:rPr>
              <a:t>How does the polarization of a multilayer switch?  </a:t>
            </a:r>
            <a:br>
              <a:rPr lang="en-US" sz="2000" b="1" dirty="0">
                <a:solidFill>
                  <a:srgbClr val="BC0000"/>
                </a:solidFill>
                <a:latin typeface="Calibri" pitchFamily="34" charset="0"/>
                <a:ea typeface="Times New Roman" pitchFamily="18" charset="0"/>
                <a:cs typeface="AdvP6F00"/>
              </a:rPr>
            </a:br>
            <a:r>
              <a:rPr lang="en-US" sz="2000" b="1" dirty="0">
                <a:solidFill>
                  <a:srgbClr val="BC0000"/>
                </a:solidFill>
                <a:latin typeface="Calibri" pitchFamily="34" charset="0"/>
                <a:ea typeface="Times New Roman" pitchFamily="18" charset="0"/>
                <a:cs typeface="AdvP6F00"/>
              </a:rPr>
              <a:t>Layer-by-layer, by wedge-like domains, as a single film?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228600"/>
            <a:ext cx="9144000" cy="579438"/>
          </a:xfrm>
          <a:prstGeom prst="rect">
            <a:avLst/>
          </a:prstGeom>
          <a:noFill/>
          <a:ln w="9525">
            <a:noFill/>
            <a:miter lim="800000"/>
            <a:headEnd/>
            <a:tailEnd/>
          </a:ln>
          <a:effectLst/>
        </p:spPr>
        <p:txBody>
          <a:bodyPr>
            <a:spAutoFit/>
          </a:bodyPr>
          <a:lstStyle/>
          <a:p>
            <a:pPr algn="ctr"/>
            <a:r>
              <a:rPr lang="en-US" sz="3200" b="1">
                <a:latin typeface="Calibri" pitchFamily="34" charset="0"/>
              </a:rPr>
              <a:t>Experimental challenge – dielectric breakdown</a:t>
            </a:r>
          </a:p>
        </p:txBody>
      </p:sp>
      <p:pic>
        <p:nvPicPr>
          <p:cNvPr id="60419" name="Picture 3"/>
          <p:cNvPicPr>
            <a:picLocks noChangeAspect="1" noChangeArrowheads="1"/>
          </p:cNvPicPr>
          <p:nvPr/>
        </p:nvPicPr>
        <p:blipFill>
          <a:blip r:embed="rId2"/>
          <a:srcRect/>
          <a:stretch>
            <a:fillRect/>
          </a:stretch>
        </p:blipFill>
        <p:spPr bwMode="auto">
          <a:xfrm>
            <a:off x="2514600" y="914400"/>
            <a:ext cx="4114800" cy="3086100"/>
          </a:xfrm>
          <a:prstGeom prst="rect">
            <a:avLst/>
          </a:prstGeom>
          <a:noFill/>
          <a:ln w="9525">
            <a:noFill/>
            <a:miter lim="800000"/>
            <a:headEnd/>
            <a:tailEnd/>
          </a:ln>
          <a:effectLst/>
        </p:spPr>
      </p:pic>
      <p:sp>
        <p:nvSpPr>
          <p:cNvPr id="60420" name="Text Box 4"/>
          <p:cNvSpPr txBox="1">
            <a:spLocks noChangeArrowheads="1"/>
          </p:cNvSpPr>
          <p:nvPr/>
        </p:nvSpPr>
        <p:spPr bwMode="auto">
          <a:xfrm>
            <a:off x="6096000" y="4057650"/>
            <a:ext cx="2895600" cy="2308324"/>
          </a:xfrm>
          <a:prstGeom prst="rect">
            <a:avLst/>
          </a:prstGeom>
          <a:noFill/>
          <a:ln w="9525">
            <a:noFill/>
            <a:miter lim="800000"/>
            <a:headEnd/>
            <a:tailEnd/>
          </a:ln>
          <a:effectLst/>
        </p:spPr>
        <p:txBody>
          <a:bodyPr>
            <a:spAutoFit/>
          </a:bodyPr>
          <a:lstStyle/>
          <a:p>
            <a:r>
              <a:rPr lang="en-US" sz="2400" dirty="0" smtClean="0">
                <a:latin typeface="Calibri" pitchFamily="34" charset="0"/>
              </a:rPr>
              <a:t>Dielectric strength:</a:t>
            </a:r>
            <a:endParaRPr lang="en-US" sz="2400" dirty="0">
              <a:latin typeface="Calibri" pitchFamily="34" charset="0"/>
            </a:endParaRPr>
          </a:p>
          <a:p>
            <a:r>
              <a:rPr lang="en-US" sz="2400" dirty="0">
                <a:latin typeface="Calibri" pitchFamily="34" charset="0"/>
              </a:rPr>
              <a:t>i</a:t>
            </a:r>
            <a:r>
              <a:rPr lang="en-US" sz="2400" dirty="0" smtClean="0">
                <a:latin typeface="Calibri" pitchFamily="34" charset="0"/>
              </a:rPr>
              <a:t>n </a:t>
            </a:r>
            <a:r>
              <a:rPr lang="en-US" sz="2400" dirty="0">
                <a:latin typeface="Calibri" pitchFamily="34" charset="0"/>
              </a:rPr>
              <a:t>air ~</a:t>
            </a:r>
            <a:r>
              <a:rPr lang="en-US" sz="2400" dirty="0" smtClean="0">
                <a:latin typeface="Calibri" pitchFamily="34" charset="0"/>
              </a:rPr>
              <a:t>30 </a:t>
            </a:r>
            <a:r>
              <a:rPr lang="en-US" sz="2400" dirty="0">
                <a:latin typeface="Calibri" pitchFamily="34" charset="0"/>
              </a:rPr>
              <a:t>kV/cm</a:t>
            </a:r>
          </a:p>
          <a:p>
            <a:r>
              <a:rPr lang="en-US" sz="2400" dirty="0">
                <a:latin typeface="Calibri" pitchFamily="34" charset="0"/>
              </a:rPr>
              <a:t>in ferroelectric oxides is </a:t>
            </a:r>
            <a:r>
              <a:rPr lang="en-US" sz="2400" dirty="0">
                <a:latin typeface="Calibri" pitchFamily="34" charset="0"/>
                <a:sym typeface="Symbol" pitchFamily="18" charset="2"/>
              </a:rPr>
              <a:t> 2 MV/cm</a:t>
            </a:r>
          </a:p>
          <a:p>
            <a:r>
              <a:rPr lang="en-US" sz="2400" b="1" dirty="0">
                <a:solidFill>
                  <a:srgbClr val="BC0000"/>
                </a:solidFill>
                <a:latin typeface="Calibri" pitchFamily="34" charset="0"/>
                <a:sym typeface="Symbol" pitchFamily="18" charset="2"/>
              </a:rPr>
              <a:t>Can stronger fields be applied?</a:t>
            </a:r>
          </a:p>
        </p:txBody>
      </p:sp>
      <p:pic>
        <p:nvPicPr>
          <p:cNvPr id="60421" name="Picture 5"/>
          <p:cNvPicPr>
            <a:picLocks noChangeAspect="1" noChangeArrowheads="1"/>
          </p:cNvPicPr>
          <p:nvPr/>
        </p:nvPicPr>
        <p:blipFill>
          <a:blip r:embed="rId3"/>
          <a:srcRect/>
          <a:stretch>
            <a:fillRect/>
          </a:stretch>
        </p:blipFill>
        <p:spPr bwMode="auto">
          <a:xfrm>
            <a:off x="304800" y="1828800"/>
            <a:ext cx="3657600" cy="3511550"/>
          </a:xfrm>
          <a:prstGeom prst="rect">
            <a:avLst/>
          </a:prstGeom>
          <a:noFill/>
          <a:ln w="9525">
            <a:noFill/>
            <a:miter lim="800000"/>
            <a:headEnd/>
            <a:tailEnd/>
          </a:ln>
          <a:effectLst/>
        </p:spPr>
      </p:pic>
      <p:pic>
        <p:nvPicPr>
          <p:cNvPr id="60422" name="Picture 6"/>
          <p:cNvPicPr>
            <a:picLocks noChangeAspect="1" noChangeArrowheads="1"/>
          </p:cNvPicPr>
          <p:nvPr/>
        </p:nvPicPr>
        <p:blipFill>
          <a:blip r:embed="rId4"/>
          <a:srcRect/>
          <a:stretch>
            <a:fillRect/>
          </a:stretch>
        </p:blipFill>
        <p:spPr bwMode="auto">
          <a:xfrm>
            <a:off x="2514600" y="3962400"/>
            <a:ext cx="3352800" cy="256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228600" y="152400"/>
            <a:ext cx="8686800" cy="579438"/>
          </a:xfrm>
          <a:prstGeom prst="rect">
            <a:avLst/>
          </a:prstGeom>
          <a:noFill/>
          <a:ln w="9525">
            <a:noFill/>
            <a:miter lim="800000"/>
            <a:headEnd/>
            <a:tailEnd/>
          </a:ln>
        </p:spPr>
        <p:txBody>
          <a:bodyPr>
            <a:spAutoFit/>
          </a:bodyPr>
          <a:lstStyle/>
          <a:p>
            <a:pPr algn="ctr"/>
            <a:r>
              <a:rPr lang="en-US" sz="3200" b="1">
                <a:latin typeface="Calibri" pitchFamily="34" charset="0"/>
              </a:rPr>
              <a:t>Time-resolved X-ray microdiffraction</a:t>
            </a:r>
          </a:p>
        </p:txBody>
      </p:sp>
      <p:pic>
        <p:nvPicPr>
          <p:cNvPr id="36866" name="Picture 4"/>
          <p:cNvPicPr>
            <a:picLocks noChangeAspect="1" noChangeArrowheads="1"/>
          </p:cNvPicPr>
          <p:nvPr/>
        </p:nvPicPr>
        <p:blipFill>
          <a:blip r:embed="rId2"/>
          <a:srcRect/>
          <a:stretch>
            <a:fillRect/>
          </a:stretch>
        </p:blipFill>
        <p:spPr bwMode="auto">
          <a:xfrm>
            <a:off x="4191000" y="3062288"/>
            <a:ext cx="3657600" cy="2722562"/>
          </a:xfrm>
          <a:prstGeom prst="rect">
            <a:avLst/>
          </a:prstGeom>
          <a:noFill/>
          <a:ln w="9525">
            <a:noFill/>
            <a:miter lim="800000"/>
            <a:headEnd/>
            <a:tailEnd/>
          </a:ln>
        </p:spPr>
      </p:pic>
      <p:sp>
        <p:nvSpPr>
          <p:cNvPr id="36867" name="Rectangle 5"/>
          <p:cNvSpPr>
            <a:spLocks noChangeArrowheads="1"/>
          </p:cNvSpPr>
          <p:nvPr/>
        </p:nvSpPr>
        <p:spPr bwMode="auto">
          <a:xfrm>
            <a:off x="4876800" y="2224088"/>
            <a:ext cx="838200" cy="3048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6868" name="Rectangle 6"/>
          <p:cNvSpPr>
            <a:spLocks noChangeArrowheads="1"/>
          </p:cNvSpPr>
          <p:nvPr/>
        </p:nvSpPr>
        <p:spPr bwMode="auto">
          <a:xfrm>
            <a:off x="4876800" y="2528888"/>
            <a:ext cx="8382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6869" name="Rectangle 7"/>
          <p:cNvSpPr>
            <a:spLocks noChangeArrowheads="1"/>
          </p:cNvSpPr>
          <p:nvPr/>
        </p:nvSpPr>
        <p:spPr bwMode="auto">
          <a:xfrm>
            <a:off x="4876800" y="2147888"/>
            <a:ext cx="8382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36870" name="Line 8"/>
          <p:cNvSpPr>
            <a:spLocks noChangeShapeType="1"/>
          </p:cNvSpPr>
          <p:nvPr/>
        </p:nvSpPr>
        <p:spPr bwMode="auto">
          <a:xfrm flipV="1">
            <a:off x="5334000" y="1614488"/>
            <a:ext cx="0" cy="533400"/>
          </a:xfrm>
          <a:prstGeom prst="line">
            <a:avLst/>
          </a:prstGeom>
          <a:noFill/>
          <a:ln w="25400">
            <a:solidFill>
              <a:srgbClr val="000080"/>
            </a:solidFill>
            <a:round/>
            <a:headEnd type="triangle" w="lg" len="lg"/>
            <a:tailEnd type="none" w="lg" len="lg"/>
          </a:ln>
        </p:spPr>
        <p:txBody>
          <a:bodyPr/>
          <a:lstStyle/>
          <a:p>
            <a:endParaRPr lang="en-US"/>
          </a:p>
        </p:txBody>
      </p:sp>
      <p:sp>
        <p:nvSpPr>
          <p:cNvPr id="36871" name="Line 9"/>
          <p:cNvSpPr>
            <a:spLocks noChangeShapeType="1"/>
          </p:cNvSpPr>
          <p:nvPr/>
        </p:nvSpPr>
        <p:spPr bwMode="auto">
          <a:xfrm>
            <a:off x="5334000" y="2605088"/>
            <a:ext cx="0" cy="304800"/>
          </a:xfrm>
          <a:prstGeom prst="line">
            <a:avLst/>
          </a:prstGeom>
          <a:noFill/>
          <a:ln w="25400">
            <a:solidFill>
              <a:srgbClr val="000080"/>
            </a:solidFill>
            <a:round/>
            <a:headEnd/>
            <a:tailEnd/>
          </a:ln>
        </p:spPr>
        <p:txBody>
          <a:bodyPr/>
          <a:lstStyle/>
          <a:p>
            <a:endParaRPr lang="en-US"/>
          </a:p>
        </p:txBody>
      </p:sp>
      <p:sp>
        <p:nvSpPr>
          <p:cNvPr id="36872" name="Line 10"/>
          <p:cNvSpPr>
            <a:spLocks noChangeShapeType="1"/>
          </p:cNvSpPr>
          <p:nvPr/>
        </p:nvSpPr>
        <p:spPr bwMode="auto">
          <a:xfrm>
            <a:off x="5181600" y="2909888"/>
            <a:ext cx="304800" cy="0"/>
          </a:xfrm>
          <a:prstGeom prst="line">
            <a:avLst/>
          </a:prstGeom>
          <a:noFill/>
          <a:ln w="25400">
            <a:solidFill>
              <a:srgbClr val="000080"/>
            </a:solidFill>
            <a:round/>
            <a:headEnd/>
            <a:tailEnd/>
          </a:ln>
        </p:spPr>
        <p:txBody>
          <a:bodyPr/>
          <a:lstStyle/>
          <a:p>
            <a:endParaRPr lang="en-US"/>
          </a:p>
        </p:txBody>
      </p:sp>
      <p:sp>
        <p:nvSpPr>
          <p:cNvPr id="36873" name="Line 11"/>
          <p:cNvSpPr>
            <a:spLocks noChangeShapeType="1"/>
          </p:cNvSpPr>
          <p:nvPr/>
        </p:nvSpPr>
        <p:spPr bwMode="auto">
          <a:xfrm>
            <a:off x="5334000" y="1614488"/>
            <a:ext cx="1752600" cy="0"/>
          </a:xfrm>
          <a:prstGeom prst="line">
            <a:avLst/>
          </a:prstGeom>
          <a:noFill/>
          <a:ln w="25400">
            <a:solidFill>
              <a:srgbClr val="000080"/>
            </a:solidFill>
            <a:round/>
            <a:headEnd/>
            <a:tailEnd/>
          </a:ln>
        </p:spPr>
        <p:txBody>
          <a:bodyPr/>
          <a:lstStyle/>
          <a:p>
            <a:endParaRPr lang="en-US"/>
          </a:p>
        </p:txBody>
      </p:sp>
      <p:sp>
        <p:nvSpPr>
          <p:cNvPr id="36874" name="Line 12"/>
          <p:cNvSpPr>
            <a:spLocks noChangeShapeType="1"/>
          </p:cNvSpPr>
          <p:nvPr/>
        </p:nvSpPr>
        <p:spPr bwMode="auto">
          <a:xfrm>
            <a:off x="7086600" y="1614488"/>
            <a:ext cx="0" cy="533400"/>
          </a:xfrm>
          <a:prstGeom prst="line">
            <a:avLst/>
          </a:prstGeom>
          <a:noFill/>
          <a:ln w="25400">
            <a:solidFill>
              <a:srgbClr val="000080"/>
            </a:solidFill>
            <a:round/>
            <a:headEnd/>
            <a:tailEnd/>
          </a:ln>
        </p:spPr>
        <p:txBody>
          <a:bodyPr/>
          <a:lstStyle/>
          <a:p>
            <a:endParaRPr lang="en-US"/>
          </a:p>
        </p:txBody>
      </p:sp>
      <p:sp>
        <p:nvSpPr>
          <p:cNvPr id="71693" name="Oval 13"/>
          <p:cNvSpPr>
            <a:spLocks noChangeArrowheads="1"/>
          </p:cNvSpPr>
          <p:nvPr/>
        </p:nvSpPr>
        <p:spPr bwMode="auto">
          <a:xfrm>
            <a:off x="6172200" y="1843088"/>
            <a:ext cx="1828800" cy="838200"/>
          </a:xfrm>
          <a:prstGeom prst="ellipse">
            <a:avLst/>
          </a:prstGeom>
          <a:gradFill rotWithShape="1">
            <a:gsLst>
              <a:gs pos="0">
                <a:schemeClr val="bg2"/>
              </a:gs>
              <a:gs pos="100000">
                <a:schemeClr val="bg2">
                  <a:gamma/>
                  <a:shade val="86275"/>
                  <a:invGamma/>
                </a:schemeClr>
              </a:gs>
            </a:gsLst>
            <a:path path="shape">
              <a:fillToRect l="50000" t="50000" r="50000" b="50000"/>
            </a:path>
          </a:gradFill>
          <a:ln w="9525">
            <a:noFill/>
            <a:round/>
            <a:headEnd/>
            <a:tailEnd/>
          </a:ln>
          <a:effectLst/>
        </p:spPr>
        <p:txBody>
          <a:bodyPr wrap="none" anchor="ctr"/>
          <a:lstStyle/>
          <a:p>
            <a:pPr algn="ctr">
              <a:defRPr/>
            </a:pPr>
            <a:r>
              <a:rPr lang="en-US">
                <a:latin typeface="Calibri" pitchFamily="34" charset="0"/>
              </a:rPr>
              <a:t>voltage generator</a:t>
            </a:r>
          </a:p>
        </p:txBody>
      </p:sp>
      <p:sp>
        <p:nvSpPr>
          <p:cNvPr id="36876" name="Line 14"/>
          <p:cNvSpPr>
            <a:spLocks noChangeShapeType="1"/>
          </p:cNvSpPr>
          <p:nvPr/>
        </p:nvSpPr>
        <p:spPr bwMode="auto">
          <a:xfrm>
            <a:off x="7086600" y="2681288"/>
            <a:ext cx="0" cy="228600"/>
          </a:xfrm>
          <a:prstGeom prst="line">
            <a:avLst/>
          </a:prstGeom>
          <a:noFill/>
          <a:ln w="25400">
            <a:solidFill>
              <a:srgbClr val="000080"/>
            </a:solidFill>
            <a:round/>
            <a:headEnd/>
            <a:tailEnd/>
          </a:ln>
        </p:spPr>
        <p:txBody>
          <a:bodyPr/>
          <a:lstStyle/>
          <a:p>
            <a:endParaRPr lang="en-US"/>
          </a:p>
        </p:txBody>
      </p:sp>
      <p:sp>
        <p:nvSpPr>
          <p:cNvPr id="36877" name="Text Box 15"/>
          <p:cNvSpPr txBox="1">
            <a:spLocks noChangeArrowheads="1"/>
          </p:cNvSpPr>
          <p:nvPr/>
        </p:nvSpPr>
        <p:spPr bwMode="auto">
          <a:xfrm>
            <a:off x="3581400" y="2147888"/>
            <a:ext cx="1314450" cy="366712"/>
          </a:xfrm>
          <a:prstGeom prst="rect">
            <a:avLst/>
          </a:prstGeom>
          <a:noFill/>
          <a:ln w="9525">
            <a:noFill/>
            <a:miter lim="800000"/>
            <a:headEnd/>
            <a:tailEnd/>
          </a:ln>
        </p:spPr>
        <p:txBody>
          <a:bodyPr wrap="none">
            <a:spAutoFit/>
          </a:bodyPr>
          <a:lstStyle/>
          <a:p>
            <a:r>
              <a:rPr lang="en-US" dirty="0">
                <a:latin typeface="Calibri" pitchFamily="34" charset="0"/>
              </a:rPr>
              <a:t>FE capacitor</a:t>
            </a:r>
          </a:p>
        </p:txBody>
      </p:sp>
      <p:sp>
        <p:nvSpPr>
          <p:cNvPr id="36878" name="Text Box 16"/>
          <p:cNvSpPr txBox="1">
            <a:spLocks noChangeArrowheads="1"/>
          </p:cNvSpPr>
          <p:nvPr/>
        </p:nvSpPr>
        <p:spPr bwMode="auto">
          <a:xfrm>
            <a:off x="4953000" y="3595688"/>
            <a:ext cx="746125" cy="376237"/>
          </a:xfrm>
          <a:prstGeom prst="rect">
            <a:avLst/>
          </a:prstGeom>
          <a:solidFill>
            <a:schemeClr val="bg1"/>
          </a:solidFill>
          <a:ln w="9525">
            <a:solidFill>
              <a:schemeClr val="bg2"/>
            </a:solidFill>
            <a:miter lim="800000"/>
            <a:headEnd/>
            <a:tailEnd/>
          </a:ln>
        </p:spPr>
        <p:txBody>
          <a:bodyPr wrap="none">
            <a:spAutoFit/>
          </a:bodyPr>
          <a:lstStyle/>
          <a:p>
            <a:r>
              <a:rPr lang="en-US">
                <a:latin typeface="Calibri" pitchFamily="34" charset="0"/>
              </a:rPr>
              <a:t>X rays</a:t>
            </a:r>
          </a:p>
        </p:txBody>
      </p:sp>
      <p:sp>
        <p:nvSpPr>
          <p:cNvPr id="36879" name="Rectangle 17"/>
          <p:cNvSpPr>
            <a:spLocks noChangeArrowheads="1"/>
          </p:cNvSpPr>
          <p:nvPr/>
        </p:nvSpPr>
        <p:spPr bwMode="auto">
          <a:xfrm>
            <a:off x="6705600" y="3367088"/>
            <a:ext cx="1600200" cy="609600"/>
          </a:xfrm>
          <a:prstGeom prst="rect">
            <a:avLst/>
          </a:prstGeom>
          <a:solidFill>
            <a:srgbClr val="C0C0C0"/>
          </a:solidFill>
          <a:ln w="25400">
            <a:solidFill>
              <a:schemeClr val="bg2"/>
            </a:solidFill>
            <a:miter lim="800000"/>
            <a:headEnd/>
            <a:tailEnd/>
          </a:ln>
        </p:spPr>
        <p:txBody>
          <a:bodyPr wrap="none" anchor="ctr"/>
          <a:lstStyle/>
          <a:p>
            <a:pPr algn="ctr"/>
            <a:r>
              <a:rPr lang="en-US">
                <a:latin typeface="Calibri" pitchFamily="34" charset="0"/>
              </a:rPr>
              <a:t>synchronization</a:t>
            </a:r>
          </a:p>
        </p:txBody>
      </p:sp>
      <p:sp>
        <p:nvSpPr>
          <p:cNvPr id="36880" name="Line 18"/>
          <p:cNvSpPr>
            <a:spLocks noChangeShapeType="1"/>
          </p:cNvSpPr>
          <p:nvPr/>
        </p:nvSpPr>
        <p:spPr bwMode="auto">
          <a:xfrm>
            <a:off x="7620000" y="2605088"/>
            <a:ext cx="0" cy="762000"/>
          </a:xfrm>
          <a:prstGeom prst="line">
            <a:avLst/>
          </a:prstGeom>
          <a:noFill/>
          <a:ln w="25400">
            <a:solidFill>
              <a:srgbClr val="339966"/>
            </a:solidFill>
            <a:round/>
            <a:headEnd type="triangle" w="lg" len="lg"/>
            <a:tailEnd/>
          </a:ln>
        </p:spPr>
        <p:txBody>
          <a:bodyPr/>
          <a:lstStyle/>
          <a:p>
            <a:endParaRPr lang="en-US"/>
          </a:p>
        </p:txBody>
      </p:sp>
      <p:sp>
        <p:nvSpPr>
          <p:cNvPr id="71699" name="Oval 19"/>
          <p:cNvSpPr>
            <a:spLocks noChangeArrowheads="1"/>
          </p:cNvSpPr>
          <p:nvPr/>
        </p:nvSpPr>
        <p:spPr bwMode="auto">
          <a:xfrm>
            <a:off x="3810000" y="1081088"/>
            <a:ext cx="990600" cy="685800"/>
          </a:xfrm>
          <a:prstGeom prst="ellipse">
            <a:avLst/>
          </a:prstGeom>
          <a:gradFill rotWithShape="1">
            <a:gsLst>
              <a:gs pos="0">
                <a:schemeClr val="bg2"/>
              </a:gs>
              <a:gs pos="100000">
                <a:schemeClr val="bg2">
                  <a:gamma/>
                  <a:shade val="86275"/>
                  <a:invGamma/>
                </a:schemeClr>
              </a:gs>
            </a:gsLst>
            <a:path path="shape">
              <a:fillToRect l="50000" t="50000" r="50000" b="50000"/>
            </a:path>
          </a:gradFill>
          <a:ln w="9525">
            <a:noFill/>
            <a:round/>
            <a:headEnd/>
            <a:tailEnd/>
          </a:ln>
          <a:effectLst/>
        </p:spPr>
        <p:txBody>
          <a:bodyPr wrap="none" anchor="ctr"/>
          <a:lstStyle/>
          <a:p>
            <a:pPr algn="ctr">
              <a:defRPr/>
            </a:pPr>
            <a:r>
              <a:rPr lang="en-US">
                <a:latin typeface="Calibri" pitchFamily="34" charset="0"/>
              </a:rPr>
              <a:t>detector</a:t>
            </a:r>
          </a:p>
        </p:txBody>
      </p:sp>
      <p:sp>
        <p:nvSpPr>
          <p:cNvPr id="36883" name="Line 21"/>
          <p:cNvSpPr>
            <a:spLocks noChangeShapeType="1"/>
          </p:cNvSpPr>
          <p:nvPr/>
        </p:nvSpPr>
        <p:spPr bwMode="auto">
          <a:xfrm>
            <a:off x="6934200" y="2909888"/>
            <a:ext cx="304800" cy="0"/>
          </a:xfrm>
          <a:prstGeom prst="line">
            <a:avLst/>
          </a:prstGeom>
          <a:noFill/>
          <a:ln w="25400">
            <a:solidFill>
              <a:srgbClr val="000080"/>
            </a:solidFill>
            <a:round/>
            <a:headEnd/>
            <a:tailEnd/>
          </a:ln>
        </p:spPr>
        <p:txBody>
          <a:bodyPr/>
          <a:lstStyle/>
          <a:p>
            <a:endParaRPr lang="en-US"/>
          </a:p>
        </p:txBody>
      </p:sp>
      <p:sp>
        <p:nvSpPr>
          <p:cNvPr id="36884" name="Line 22"/>
          <p:cNvSpPr>
            <a:spLocks noChangeShapeType="1"/>
          </p:cNvSpPr>
          <p:nvPr/>
        </p:nvSpPr>
        <p:spPr bwMode="auto">
          <a:xfrm flipV="1">
            <a:off x="4419600" y="2376488"/>
            <a:ext cx="914400" cy="2438400"/>
          </a:xfrm>
          <a:prstGeom prst="line">
            <a:avLst/>
          </a:prstGeom>
          <a:noFill/>
          <a:ln w="25400">
            <a:solidFill>
              <a:srgbClr val="BC0000"/>
            </a:solidFill>
            <a:round/>
            <a:headEnd/>
            <a:tailEnd type="stealth" w="lg" len="lg"/>
          </a:ln>
        </p:spPr>
        <p:txBody>
          <a:bodyPr/>
          <a:lstStyle/>
          <a:p>
            <a:endParaRPr lang="en-US"/>
          </a:p>
        </p:txBody>
      </p:sp>
      <p:sp>
        <p:nvSpPr>
          <p:cNvPr id="36885" name="Line 23"/>
          <p:cNvSpPr>
            <a:spLocks noChangeShapeType="1"/>
          </p:cNvSpPr>
          <p:nvPr/>
        </p:nvSpPr>
        <p:spPr bwMode="auto">
          <a:xfrm>
            <a:off x="8077200" y="1309688"/>
            <a:ext cx="0" cy="2057400"/>
          </a:xfrm>
          <a:prstGeom prst="line">
            <a:avLst/>
          </a:prstGeom>
          <a:noFill/>
          <a:ln w="25400">
            <a:solidFill>
              <a:srgbClr val="339966"/>
            </a:solidFill>
            <a:round/>
            <a:headEnd type="none" w="lg" len="lg"/>
            <a:tailEnd/>
          </a:ln>
        </p:spPr>
        <p:txBody>
          <a:bodyPr/>
          <a:lstStyle/>
          <a:p>
            <a:endParaRPr lang="en-US"/>
          </a:p>
        </p:txBody>
      </p:sp>
      <p:sp>
        <p:nvSpPr>
          <p:cNvPr id="36886" name="Line 24"/>
          <p:cNvSpPr>
            <a:spLocks noChangeShapeType="1"/>
          </p:cNvSpPr>
          <p:nvPr/>
        </p:nvSpPr>
        <p:spPr bwMode="auto">
          <a:xfrm>
            <a:off x="4800600" y="1309688"/>
            <a:ext cx="3276600" cy="0"/>
          </a:xfrm>
          <a:prstGeom prst="line">
            <a:avLst/>
          </a:prstGeom>
          <a:noFill/>
          <a:ln w="25400">
            <a:solidFill>
              <a:srgbClr val="339966"/>
            </a:solidFill>
            <a:round/>
            <a:headEnd type="triangle" w="lg" len="lg"/>
            <a:tailEnd/>
          </a:ln>
        </p:spPr>
        <p:txBody>
          <a:bodyPr/>
          <a:lstStyle/>
          <a:p>
            <a:endParaRPr lang="en-US"/>
          </a:p>
        </p:txBody>
      </p:sp>
      <p:sp>
        <p:nvSpPr>
          <p:cNvPr id="36887" name="Text Box 25"/>
          <p:cNvSpPr txBox="1">
            <a:spLocks noChangeArrowheads="1"/>
          </p:cNvSpPr>
          <p:nvPr/>
        </p:nvSpPr>
        <p:spPr bwMode="auto">
          <a:xfrm>
            <a:off x="4572000" y="5881688"/>
            <a:ext cx="2959100" cy="366712"/>
          </a:xfrm>
          <a:prstGeom prst="rect">
            <a:avLst/>
          </a:prstGeom>
          <a:solidFill>
            <a:schemeClr val="bg1">
              <a:alpha val="39999"/>
            </a:schemeClr>
          </a:solidFill>
          <a:ln w="9525">
            <a:noFill/>
            <a:miter lim="800000"/>
            <a:headEnd/>
            <a:tailEnd/>
          </a:ln>
        </p:spPr>
        <p:txBody>
          <a:bodyPr wrap="none">
            <a:spAutoFit/>
          </a:bodyPr>
          <a:lstStyle/>
          <a:p>
            <a:r>
              <a:rPr lang="en-US">
                <a:latin typeface="Calibri" pitchFamily="34" charset="0"/>
              </a:rPr>
              <a:t>Synchrotron, APS, Argonne, IL</a:t>
            </a:r>
          </a:p>
        </p:txBody>
      </p:sp>
      <p:sp>
        <p:nvSpPr>
          <p:cNvPr id="36888" name="Line 26"/>
          <p:cNvSpPr>
            <a:spLocks noChangeShapeType="1"/>
          </p:cNvSpPr>
          <p:nvPr/>
        </p:nvSpPr>
        <p:spPr bwMode="auto">
          <a:xfrm>
            <a:off x="7239000" y="3976688"/>
            <a:ext cx="0" cy="762000"/>
          </a:xfrm>
          <a:prstGeom prst="line">
            <a:avLst/>
          </a:prstGeom>
          <a:noFill/>
          <a:ln w="25400">
            <a:solidFill>
              <a:srgbClr val="339966"/>
            </a:solidFill>
            <a:round/>
            <a:headEnd type="triangle" w="lg" len="lg"/>
            <a:tailEnd/>
          </a:ln>
        </p:spPr>
        <p:txBody>
          <a:bodyPr/>
          <a:lstStyle/>
          <a:p>
            <a:endParaRPr lang="en-US"/>
          </a:p>
        </p:txBody>
      </p:sp>
      <p:sp>
        <p:nvSpPr>
          <p:cNvPr id="36889" name="Line 27"/>
          <p:cNvSpPr>
            <a:spLocks noChangeShapeType="1"/>
          </p:cNvSpPr>
          <p:nvPr/>
        </p:nvSpPr>
        <p:spPr bwMode="auto">
          <a:xfrm flipH="1" flipV="1">
            <a:off x="4648200" y="1690688"/>
            <a:ext cx="685800" cy="685800"/>
          </a:xfrm>
          <a:prstGeom prst="line">
            <a:avLst/>
          </a:prstGeom>
          <a:noFill/>
          <a:ln w="25400">
            <a:solidFill>
              <a:srgbClr val="BC0000"/>
            </a:solidFill>
            <a:round/>
            <a:headEnd/>
            <a:tailEnd type="stealth" w="lg" len="lg"/>
          </a:ln>
        </p:spPr>
        <p:txBody>
          <a:bodyPr/>
          <a:lstStyle/>
          <a:p>
            <a:endParaRPr lang="en-US"/>
          </a:p>
        </p:txBody>
      </p:sp>
      <mc:AlternateContent xmlns:mc="http://schemas.openxmlformats.org/markup-compatibility/2006" xmlns:a14="http://schemas.microsoft.com/office/drawing/2010/main">
        <mc:Choice Requires="a14">
          <p:sp>
            <p:nvSpPr>
              <p:cNvPr id="33" name="Rectangle 4"/>
              <p:cNvSpPr>
                <a:spLocks noChangeArrowheads="1"/>
              </p:cNvSpPr>
              <p:nvPr/>
            </p:nvSpPr>
            <p:spPr bwMode="auto">
              <a:xfrm>
                <a:off x="549007" y="1291260"/>
                <a:ext cx="3032393" cy="4729821"/>
              </a:xfrm>
              <a:prstGeom prst="rect">
                <a:avLst/>
              </a:prstGeom>
              <a:noFill/>
              <a:ln w="9525">
                <a:noFill/>
                <a:miter lim="800000"/>
                <a:headEnd/>
                <a:tailEnd/>
              </a:ln>
            </p:spPr>
            <p:txBody>
              <a:bodyPr wrap="square" anchor="ctr">
                <a:spAutoFit/>
              </a:bodyPr>
              <a:lstStyle/>
              <a:p>
                <a:r>
                  <a:rPr lang="en-US" sz="2000" b="1" dirty="0" smtClean="0">
                    <a:solidFill>
                      <a:schemeClr val="tx1"/>
                    </a:solidFill>
                    <a:latin typeface="Calibri" pitchFamily="34" charset="0"/>
                    <a:ea typeface="Times New Roman" pitchFamily="18" charset="0"/>
                    <a:cs typeface="AdvP6F00"/>
                  </a:rPr>
                  <a:t>X-ray diffraction is a perfect tool to probe strain in thin films.</a:t>
                </a:r>
              </a:p>
              <a:p>
                <a:endParaRPr lang="en-US" sz="2000" b="1" dirty="0" smtClean="0">
                  <a:solidFill>
                    <a:schemeClr val="tx1"/>
                  </a:solidFill>
                  <a:latin typeface="Calibri" pitchFamily="34" charset="0"/>
                  <a:ea typeface="Times New Roman" pitchFamily="18" charset="0"/>
                  <a:cs typeface="AdvP6F00"/>
                </a:endParaRPr>
              </a:p>
              <a:p>
                <a:r>
                  <a:rPr lang="en-US" sz="2000" b="1" dirty="0" smtClean="0">
                    <a:solidFill>
                      <a:srgbClr val="C00000"/>
                    </a:solidFill>
                    <a:latin typeface="Calibri" pitchFamily="34" charset="0"/>
                    <a:ea typeface="Times New Roman" pitchFamily="18" charset="0"/>
                    <a:cs typeface="AdvP6F00"/>
                  </a:rPr>
                  <a:t>Bragg’s law:</a:t>
                </a:r>
                <a:endParaRPr lang="en-US" sz="2000" b="1" dirty="0">
                  <a:solidFill>
                    <a:srgbClr val="C00000"/>
                  </a:solidFill>
                  <a:latin typeface="Calibri" pitchFamily="34" charset="0"/>
                  <a:ea typeface="Times New Roman" pitchFamily="18" charset="0"/>
                  <a:cs typeface="AdvP6F00"/>
                </a:endParaRPr>
              </a:p>
              <a:p>
                <a:pPr/>
                <a14:m>
                  <m:oMathPara xmlns:m="http://schemas.openxmlformats.org/officeDocument/2006/math">
                    <m:oMathParaPr>
                      <m:jc m:val="left"/>
                    </m:oMathParaPr>
                    <m:oMath xmlns:m="http://schemas.openxmlformats.org/officeDocument/2006/math">
                      <m:r>
                        <a:rPr lang="en-US" sz="2000" b="1" i="1" smtClean="0">
                          <a:solidFill>
                            <a:srgbClr val="C00000"/>
                          </a:solidFill>
                          <a:latin typeface="Cambria Math"/>
                          <a:ea typeface="Times New Roman" pitchFamily="18" charset="0"/>
                          <a:cs typeface="AdvP6F00"/>
                        </a:rPr>
                        <m:t>𝒏</m:t>
                      </m:r>
                      <m:r>
                        <a:rPr lang="en-US" sz="2000" b="1" i="1" smtClean="0">
                          <a:solidFill>
                            <a:srgbClr val="C00000"/>
                          </a:solidFill>
                          <a:latin typeface="Cambria Math"/>
                          <a:ea typeface="Cambria Math"/>
                          <a:cs typeface="AdvP6F00"/>
                        </a:rPr>
                        <m:t>𝝀</m:t>
                      </m:r>
                      <m:r>
                        <a:rPr lang="en-US" sz="2000" b="1" i="1" smtClean="0">
                          <a:solidFill>
                            <a:srgbClr val="C00000"/>
                          </a:solidFill>
                          <a:latin typeface="Cambria Math"/>
                          <a:ea typeface="Cambria Math"/>
                          <a:cs typeface="AdvP6F00"/>
                        </a:rPr>
                        <m:t>=</m:t>
                      </m:r>
                      <m:r>
                        <a:rPr lang="en-US" sz="2000" b="1" i="1" smtClean="0">
                          <a:solidFill>
                            <a:srgbClr val="C00000"/>
                          </a:solidFill>
                          <a:latin typeface="Cambria Math"/>
                          <a:ea typeface="Cambria Math"/>
                          <a:cs typeface="AdvP6F00"/>
                        </a:rPr>
                        <m:t>𝟐</m:t>
                      </m:r>
                      <m:r>
                        <a:rPr lang="en-US" sz="2000" b="1" i="1" smtClean="0">
                          <a:solidFill>
                            <a:srgbClr val="C00000"/>
                          </a:solidFill>
                          <a:latin typeface="Cambria Math"/>
                          <a:ea typeface="Cambria Math"/>
                          <a:cs typeface="AdvP6F00"/>
                        </a:rPr>
                        <m:t>𝒅</m:t>
                      </m:r>
                      <m:func>
                        <m:funcPr>
                          <m:ctrlPr>
                            <a:rPr lang="en-US" sz="2000" b="1" i="1" smtClean="0">
                              <a:solidFill>
                                <a:srgbClr val="C00000"/>
                              </a:solidFill>
                              <a:latin typeface="Cambria Math"/>
                              <a:ea typeface="Cambria Math"/>
                              <a:cs typeface="AdvP6F00"/>
                            </a:rPr>
                          </m:ctrlPr>
                        </m:funcPr>
                        <m:fName>
                          <m:r>
                            <m:rPr>
                              <m:sty m:val="p"/>
                            </m:rPr>
                            <a:rPr lang="en-US" sz="2000" b="0" i="0" smtClean="0">
                              <a:solidFill>
                                <a:srgbClr val="C00000"/>
                              </a:solidFill>
                              <a:latin typeface="Cambria Math"/>
                              <a:ea typeface="Cambria Math"/>
                              <a:cs typeface="AdvP6F00"/>
                            </a:rPr>
                            <m:t>sin</m:t>
                          </m:r>
                        </m:fName>
                        <m:e>
                          <m:r>
                            <a:rPr lang="en-US" sz="2000" b="0" i="1" smtClean="0">
                              <a:solidFill>
                                <a:srgbClr val="C00000"/>
                              </a:solidFill>
                              <a:latin typeface="Cambria Math"/>
                              <a:ea typeface="Cambria Math"/>
                              <a:cs typeface="AdvP6F00"/>
                            </a:rPr>
                            <m:t>𝜽</m:t>
                          </m:r>
                        </m:e>
                      </m:func>
                    </m:oMath>
                  </m:oMathPara>
                </a14:m>
                <a:endParaRPr lang="en-US" sz="2000" b="1" dirty="0" smtClean="0">
                  <a:solidFill>
                    <a:srgbClr val="C00000"/>
                  </a:solidFill>
                  <a:latin typeface="Calibri" pitchFamily="34" charset="0"/>
                  <a:ea typeface="Times New Roman" pitchFamily="18" charset="0"/>
                  <a:cs typeface="AdvP6F00"/>
                </a:endParaRPr>
              </a:p>
              <a:p>
                <a:endParaRPr lang="en-US" sz="2000" b="1" dirty="0" smtClean="0">
                  <a:solidFill>
                    <a:srgbClr val="C00000"/>
                  </a:solidFill>
                  <a:latin typeface="Calibri" pitchFamily="34" charset="0"/>
                  <a:ea typeface="Times New Roman" pitchFamily="18" charset="0"/>
                  <a:cs typeface="AdvP6F00"/>
                </a:endParaRPr>
              </a:p>
              <a:p>
                <a:r>
                  <a:rPr lang="en-US" sz="2000" b="1" dirty="0" smtClean="0">
                    <a:solidFill>
                      <a:srgbClr val="C00000"/>
                    </a:solidFill>
                    <a:latin typeface="Calibri" pitchFamily="34" charset="0"/>
                    <a:ea typeface="Times New Roman" pitchFamily="18" charset="0"/>
                    <a:cs typeface="AdvP6F00"/>
                  </a:rPr>
                  <a:t>Strain:</a:t>
                </a:r>
              </a:p>
              <a:p>
                <a:pPr/>
                <a14:m>
                  <m:oMathPara xmlns:m="http://schemas.openxmlformats.org/officeDocument/2006/math">
                    <m:oMathParaPr>
                      <m:jc m:val="left"/>
                    </m:oMathParaPr>
                    <m:oMath xmlns:m="http://schemas.openxmlformats.org/officeDocument/2006/math">
                      <m:r>
                        <a:rPr lang="en-US" sz="2000" b="1" i="1" smtClean="0">
                          <a:solidFill>
                            <a:srgbClr val="C00000"/>
                          </a:solidFill>
                          <a:latin typeface="Cambria Math"/>
                          <a:ea typeface="Cambria Math"/>
                          <a:cs typeface="AdvP6F00"/>
                        </a:rPr>
                        <m:t>𝜺</m:t>
                      </m:r>
                      <m:r>
                        <a:rPr lang="en-US" sz="2000" b="1" i="1" smtClean="0">
                          <a:solidFill>
                            <a:srgbClr val="C00000"/>
                          </a:solidFill>
                          <a:latin typeface="Cambria Math"/>
                          <a:ea typeface="Cambria Math"/>
                          <a:cs typeface="AdvP6F00"/>
                        </a:rPr>
                        <m:t>=</m:t>
                      </m:r>
                      <m:f>
                        <m:fPr>
                          <m:ctrlPr>
                            <a:rPr lang="en-US" sz="2000" b="1" i="1" smtClean="0">
                              <a:solidFill>
                                <a:srgbClr val="C00000"/>
                              </a:solidFill>
                              <a:latin typeface="Cambria Math"/>
                              <a:ea typeface="Cambria Math"/>
                            </a:rPr>
                          </m:ctrlPr>
                        </m:fPr>
                        <m:num>
                          <m:r>
                            <a:rPr lang="en-US" sz="2000" b="1" i="1" smtClean="0">
                              <a:solidFill>
                                <a:srgbClr val="C00000"/>
                              </a:solidFill>
                              <a:latin typeface="Cambria Math"/>
                              <a:ea typeface="Cambria Math"/>
                            </a:rPr>
                            <m:t>𝒅</m:t>
                          </m:r>
                          <m:r>
                            <a:rPr lang="en-US" sz="2000" b="1" i="1" smtClean="0">
                              <a:solidFill>
                                <a:srgbClr val="C00000"/>
                              </a:solidFill>
                              <a:latin typeface="Cambria Math"/>
                              <a:ea typeface="Cambria Math"/>
                            </a:rPr>
                            <m:t>−</m:t>
                          </m:r>
                          <m:sSub>
                            <m:sSubPr>
                              <m:ctrlPr>
                                <a:rPr lang="en-US" sz="2000" b="1" i="1" smtClean="0">
                                  <a:solidFill>
                                    <a:srgbClr val="C00000"/>
                                  </a:solidFill>
                                  <a:latin typeface="Cambria Math"/>
                                  <a:ea typeface="Cambria Math"/>
                                </a:rPr>
                              </m:ctrlPr>
                            </m:sSubPr>
                            <m:e>
                              <m:r>
                                <a:rPr lang="en-US" sz="2000" b="1" i="1" smtClean="0">
                                  <a:solidFill>
                                    <a:srgbClr val="C00000"/>
                                  </a:solidFill>
                                  <a:latin typeface="Cambria Math"/>
                                  <a:ea typeface="Cambria Math"/>
                                </a:rPr>
                                <m:t>𝒅</m:t>
                              </m:r>
                            </m:e>
                            <m:sub>
                              <m:r>
                                <a:rPr lang="en-US" sz="2000" b="1" i="1" smtClean="0">
                                  <a:solidFill>
                                    <a:srgbClr val="C00000"/>
                                  </a:solidFill>
                                  <a:latin typeface="Cambria Math"/>
                                  <a:ea typeface="Cambria Math"/>
                                </a:rPr>
                                <m:t>𝟎</m:t>
                              </m:r>
                            </m:sub>
                          </m:sSub>
                        </m:num>
                        <m:den>
                          <m:sSub>
                            <m:sSubPr>
                              <m:ctrlPr>
                                <a:rPr lang="en-US" sz="2000" b="1" i="1" smtClean="0">
                                  <a:solidFill>
                                    <a:srgbClr val="C00000"/>
                                  </a:solidFill>
                                  <a:latin typeface="Cambria Math"/>
                                  <a:ea typeface="Cambria Math"/>
                                </a:rPr>
                              </m:ctrlPr>
                            </m:sSubPr>
                            <m:e>
                              <m:r>
                                <a:rPr lang="en-US" sz="2000" b="1" i="1" smtClean="0">
                                  <a:solidFill>
                                    <a:srgbClr val="C00000"/>
                                  </a:solidFill>
                                  <a:latin typeface="Cambria Math"/>
                                  <a:ea typeface="Cambria Math"/>
                                </a:rPr>
                                <m:t>𝒅</m:t>
                              </m:r>
                            </m:e>
                            <m:sub>
                              <m:r>
                                <a:rPr lang="en-US" sz="2000" b="1" i="1" smtClean="0">
                                  <a:solidFill>
                                    <a:srgbClr val="C00000"/>
                                  </a:solidFill>
                                  <a:latin typeface="Cambria Math"/>
                                  <a:ea typeface="Cambria Math"/>
                                </a:rPr>
                                <m:t>𝟎</m:t>
                              </m:r>
                            </m:sub>
                          </m:sSub>
                        </m:den>
                      </m:f>
                    </m:oMath>
                  </m:oMathPara>
                </a14:m>
                <a:endParaRPr lang="en-US" sz="2000" b="1" dirty="0" smtClean="0">
                  <a:solidFill>
                    <a:schemeClr val="tx1"/>
                  </a:solidFill>
                  <a:latin typeface="Calibri" pitchFamily="34" charset="0"/>
                  <a:ea typeface="Times New Roman" pitchFamily="18" charset="0"/>
                  <a:cs typeface="AdvP6F00"/>
                </a:endParaRPr>
              </a:p>
              <a:p>
                <a:endParaRPr lang="en-US" sz="2000" b="1" dirty="0">
                  <a:solidFill>
                    <a:schemeClr val="tx1"/>
                  </a:solidFill>
                  <a:latin typeface="Calibri" pitchFamily="34" charset="0"/>
                  <a:ea typeface="Times New Roman" pitchFamily="18" charset="0"/>
                  <a:cs typeface="AdvP6F00"/>
                </a:endParaRPr>
              </a:p>
              <a:p>
                <a:r>
                  <a:rPr lang="en-US" sz="2000" b="1" dirty="0" smtClean="0">
                    <a:solidFill>
                      <a:schemeClr val="tx1"/>
                    </a:solidFill>
                    <a:latin typeface="Calibri" pitchFamily="34" charset="0"/>
                    <a:ea typeface="Times New Roman" pitchFamily="18" charset="0"/>
                    <a:cs typeface="AdvP6F00"/>
                  </a:rPr>
                  <a:t>In addition, time resolution and space resolution are important and available.</a:t>
                </a:r>
              </a:p>
            </p:txBody>
          </p:sp>
        </mc:Choice>
        <mc:Fallback xmlns="">
          <p:sp>
            <p:nvSpPr>
              <p:cNvPr id="33" name="Rectangle 4"/>
              <p:cNvSpPr>
                <a:spLocks noRot="1" noChangeAspect="1" noMove="1" noResize="1" noEditPoints="1" noAdjustHandles="1" noChangeArrowheads="1" noChangeShapeType="1" noTextEdit="1"/>
              </p:cNvSpPr>
              <p:nvPr/>
            </p:nvSpPr>
            <p:spPr bwMode="auto">
              <a:xfrm>
                <a:off x="549007" y="1291260"/>
                <a:ext cx="3032393" cy="4729821"/>
              </a:xfrm>
              <a:prstGeom prst="rect">
                <a:avLst/>
              </a:prstGeom>
              <a:blipFill rotWithShape="1">
                <a:blip r:embed="rId3"/>
                <a:stretch>
                  <a:fillRect l="-2008" t="-129" r="-3414" b="-1804"/>
                </a:stretch>
              </a:blipFill>
              <a:ln w="9525">
                <a:noFill/>
                <a:miter lim="800000"/>
                <a:headEnd/>
                <a:tailEnd/>
              </a:ln>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228600" y="152400"/>
            <a:ext cx="8686800" cy="579438"/>
          </a:xfrm>
          <a:prstGeom prst="rect">
            <a:avLst/>
          </a:prstGeom>
          <a:noFill/>
          <a:ln w="9525">
            <a:noFill/>
            <a:miter lim="800000"/>
            <a:headEnd/>
            <a:tailEnd/>
          </a:ln>
        </p:spPr>
        <p:txBody>
          <a:bodyPr>
            <a:spAutoFit/>
          </a:bodyPr>
          <a:lstStyle/>
          <a:p>
            <a:pPr algn="ctr"/>
            <a:r>
              <a:rPr lang="en-US" sz="3200" b="1">
                <a:latin typeface="Calibri" pitchFamily="34" charset="0"/>
              </a:rPr>
              <a:t>Time-resolved X-ray microdiffraction</a:t>
            </a:r>
          </a:p>
        </p:txBody>
      </p:sp>
      <p:sp>
        <p:nvSpPr>
          <p:cNvPr id="36882" name="Text Box 20"/>
          <p:cNvSpPr txBox="1">
            <a:spLocks noChangeArrowheads="1"/>
          </p:cNvSpPr>
          <p:nvPr/>
        </p:nvSpPr>
        <p:spPr bwMode="auto">
          <a:xfrm>
            <a:off x="5486400" y="1066800"/>
            <a:ext cx="3276600" cy="1860550"/>
          </a:xfrm>
          <a:prstGeom prst="rect">
            <a:avLst/>
          </a:prstGeom>
          <a:noFill/>
          <a:ln w="9525">
            <a:noFill/>
            <a:miter lim="800000"/>
            <a:headEnd/>
            <a:tailEnd/>
          </a:ln>
        </p:spPr>
        <p:txBody>
          <a:bodyPr>
            <a:spAutoFit/>
          </a:bodyPr>
          <a:lstStyle/>
          <a:p>
            <a:r>
              <a:rPr lang="en-US" sz="2000">
                <a:latin typeface="Calibri" pitchFamily="34" charset="0"/>
              </a:rPr>
              <a:t>Time resolution 100 ps</a:t>
            </a:r>
          </a:p>
          <a:p>
            <a:endParaRPr lang="en-US" sz="800">
              <a:latin typeface="Calibri" pitchFamily="34" charset="0"/>
            </a:endParaRPr>
          </a:p>
          <a:p>
            <a:r>
              <a:rPr lang="en-US" sz="2000">
                <a:latin typeface="Calibri" pitchFamily="34" charset="0"/>
              </a:rPr>
              <a:t>Sensitivity to small structural changes</a:t>
            </a:r>
          </a:p>
          <a:p>
            <a:endParaRPr lang="en-US" sz="800">
              <a:latin typeface="Calibri" pitchFamily="34" charset="0"/>
            </a:endParaRPr>
          </a:p>
          <a:p>
            <a:r>
              <a:rPr lang="en-US" sz="2000">
                <a:latin typeface="Calibri" pitchFamily="34" charset="0"/>
              </a:rPr>
              <a:t>Spatial resolution 30 nm </a:t>
            </a:r>
            <a:br>
              <a:rPr lang="en-US" sz="2000">
                <a:latin typeface="Calibri" pitchFamily="34" charset="0"/>
              </a:rPr>
            </a:br>
            <a:r>
              <a:rPr lang="en-US" sz="2000">
                <a:latin typeface="Calibri" pitchFamily="34" charset="0"/>
              </a:rPr>
              <a:t>(~100 nm routinely available)</a:t>
            </a:r>
          </a:p>
        </p:txBody>
      </p:sp>
      <p:pic>
        <p:nvPicPr>
          <p:cNvPr id="36890" name="Picture 29" descr="sector7"/>
          <p:cNvPicPr>
            <a:picLocks noChangeAspect="1" noChangeArrowheads="1"/>
          </p:cNvPicPr>
          <p:nvPr/>
        </p:nvPicPr>
        <p:blipFill>
          <a:blip r:embed="rId2">
            <a:lum bright="20000"/>
          </a:blip>
          <a:srcRect/>
          <a:stretch>
            <a:fillRect/>
          </a:stretch>
        </p:blipFill>
        <p:spPr bwMode="auto">
          <a:xfrm>
            <a:off x="5181600" y="3048000"/>
            <a:ext cx="3657600" cy="2744788"/>
          </a:xfrm>
          <a:prstGeom prst="rect">
            <a:avLst/>
          </a:prstGeom>
          <a:noFill/>
          <a:ln w="9525">
            <a:noFill/>
            <a:miter lim="800000"/>
            <a:headEnd/>
            <a:tailEnd/>
          </a:ln>
        </p:spPr>
      </p:pic>
      <p:sp>
        <p:nvSpPr>
          <p:cNvPr id="36891" name="Line 48"/>
          <p:cNvSpPr>
            <a:spLocks noChangeShapeType="1"/>
          </p:cNvSpPr>
          <p:nvPr/>
        </p:nvSpPr>
        <p:spPr bwMode="auto">
          <a:xfrm flipH="1">
            <a:off x="7010400" y="4495800"/>
            <a:ext cx="762000" cy="1371600"/>
          </a:xfrm>
          <a:prstGeom prst="line">
            <a:avLst/>
          </a:prstGeom>
          <a:noFill/>
          <a:ln w="25400">
            <a:solidFill>
              <a:srgbClr val="000080"/>
            </a:solidFill>
            <a:round/>
            <a:headEnd type="triangle" w="lg" len="lg"/>
            <a:tailEnd type="none" w="lg" len="lg"/>
          </a:ln>
        </p:spPr>
        <p:txBody>
          <a:bodyPr/>
          <a:lstStyle/>
          <a:p>
            <a:endParaRPr lang="en-US"/>
          </a:p>
        </p:txBody>
      </p:sp>
      <p:sp>
        <p:nvSpPr>
          <p:cNvPr id="36892" name="Text Box 49"/>
          <p:cNvSpPr txBox="1">
            <a:spLocks noChangeArrowheads="1"/>
          </p:cNvSpPr>
          <p:nvPr/>
        </p:nvSpPr>
        <p:spPr bwMode="auto">
          <a:xfrm>
            <a:off x="5983288" y="5943600"/>
            <a:ext cx="1636712" cy="366713"/>
          </a:xfrm>
          <a:prstGeom prst="rect">
            <a:avLst/>
          </a:prstGeom>
          <a:noFill/>
          <a:ln w="9525">
            <a:noFill/>
            <a:miter lim="800000"/>
            <a:headEnd/>
            <a:tailEnd/>
          </a:ln>
        </p:spPr>
        <p:txBody>
          <a:bodyPr wrap="none">
            <a:spAutoFit/>
          </a:bodyPr>
          <a:lstStyle/>
          <a:p>
            <a:r>
              <a:rPr lang="en-US">
                <a:latin typeface="Calibri" pitchFamily="34" charset="0"/>
              </a:rPr>
              <a:t>electrical probe</a:t>
            </a:r>
          </a:p>
        </p:txBody>
      </p:sp>
      <p:sp>
        <p:nvSpPr>
          <p:cNvPr id="36893" name="Line 50"/>
          <p:cNvSpPr>
            <a:spLocks noChangeShapeType="1"/>
          </p:cNvSpPr>
          <p:nvPr/>
        </p:nvSpPr>
        <p:spPr bwMode="auto">
          <a:xfrm flipH="1" flipV="1">
            <a:off x="8077200" y="4572000"/>
            <a:ext cx="838200" cy="457200"/>
          </a:xfrm>
          <a:prstGeom prst="line">
            <a:avLst/>
          </a:prstGeom>
          <a:noFill/>
          <a:ln w="25400">
            <a:solidFill>
              <a:srgbClr val="BC0000"/>
            </a:solidFill>
            <a:round/>
            <a:headEnd/>
            <a:tailEnd type="stealth" w="lg" len="lg"/>
          </a:ln>
        </p:spPr>
        <p:txBody>
          <a:bodyPr/>
          <a:lstStyle/>
          <a:p>
            <a:endParaRPr lang="en-US"/>
          </a:p>
        </p:txBody>
      </p:sp>
      <p:sp>
        <p:nvSpPr>
          <p:cNvPr id="36894" name="Text Box 51"/>
          <p:cNvSpPr txBox="1">
            <a:spLocks noChangeArrowheads="1"/>
          </p:cNvSpPr>
          <p:nvPr/>
        </p:nvSpPr>
        <p:spPr bwMode="auto">
          <a:xfrm>
            <a:off x="8321675" y="5029200"/>
            <a:ext cx="746125" cy="376238"/>
          </a:xfrm>
          <a:prstGeom prst="rect">
            <a:avLst/>
          </a:prstGeom>
          <a:solidFill>
            <a:schemeClr val="bg1">
              <a:alpha val="39999"/>
            </a:schemeClr>
          </a:solidFill>
          <a:ln w="9525">
            <a:solidFill>
              <a:schemeClr val="bg2"/>
            </a:solidFill>
            <a:miter lim="800000"/>
            <a:headEnd/>
            <a:tailEnd/>
          </a:ln>
        </p:spPr>
        <p:txBody>
          <a:bodyPr wrap="none">
            <a:spAutoFit/>
          </a:bodyPr>
          <a:lstStyle/>
          <a:p>
            <a:r>
              <a:rPr lang="en-US">
                <a:latin typeface="Calibri" pitchFamily="34" charset="0"/>
              </a:rPr>
              <a:t>X rays</a:t>
            </a:r>
          </a:p>
        </p:txBody>
      </p:sp>
      <p:sp>
        <p:nvSpPr>
          <p:cNvPr id="36895" name="Line 52"/>
          <p:cNvSpPr>
            <a:spLocks noChangeShapeType="1"/>
          </p:cNvSpPr>
          <p:nvPr/>
        </p:nvSpPr>
        <p:spPr bwMode="auto">
          <a:xfrm flipH="1" flipV="1">
            <a:off x="5486400" y="4572000"/>
            <a:ext cx="1905000" cy="0"/>
          </a:xfrm>
          <a:prstGeom prst="line">
            <a:avLst/>
          </a:prstGeom>
          <a:noFill/>
          <a:ln w="25400">
            <a:solidFill>
              <a:srgbClr val="BC0000"/>
            </a:solidFill>
            <a:round/>
            <a:headEnd/>
            <a:tailEnd type="stealth" w="lg" len="lg"/>
          </a:ln>
        </p:spPr>
        <p:txBody>
          <a:bodyPr/>
          <a:lstStyle/>
          <a:p>
            <a:endParaRPr lang="en-US"/>
          </a:p>
        </p:txBody>
      </p:sp>
      <p:pic>
        <p:nvPicPr>
          <p:cNvPr id="798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1" r="5338"/>
          <a:stretch/>
        </p:blipFill>
        <p:spPr bwMode="auto">
          <a:xfrm>
            <a:off x="110169" y="1676400"/>
            <a:ext cx="4995232" cy="431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368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4"/>
          <p:cNvSpPr txBox="1">
            <a:spLocks noChangeArrowheads="1"/>
          </p:cNvSpPr>
          <p:nvPr/>
        </p:nvSpPr>
        <p:spPr bwMode="auto">
          <a:xfrm>
            <a:off x="1752600" y="1828800"/>
            <a:ext cx="5562600" cy="3046988"/>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3200" b="1" dirty="0" smtClean="0">
                <a:latin typeface="Calibri" pitchFamily="34" charset="0"/>
              </a:rPr>
              <a:t>Motivation</a:t>
            </a:r>
          </a:p>
          <a:p>
            <a:pPr marL="457200" indent="-457200">
              <a:buFont typeface="Arial" pitchFamily="34" charset="0"/>
              <a:buChar char="•"/>
            </a:pPr>
            <a:r>
              <a:rPr lang="en-US" sz="3200" b="1" dirty="0" smtClean="0">
                <a:latin typeface="Calibri" pitchFamily="34" charset="0"/>
              </a:rPr>
              <a:t>Challenges</a:t>
            </a:r>
          </a:p>
          <a:p>
            <a:pPr marL="457200" indent="-457200">
              <a:buFont typeface="Arial" pitchFamily="34" charset="0"/>
              <a:buChar char="•"/>
            </a:pPr>
            <a:r>
              <a:rPr lang="en-US" sz="3200" b="1" dirty="0" smtClean="0">
                <a:latin typeface="Calibri" pitchFamily="34" charset="0"/>
              </a:rPr>
              <a:t>Experimental Approaches</a:t>
            </a:r>
          </a:p>
          <a:p>
            <a:pPr marL="457200" indent="-457200">
              <a:buFont typeface="Arial" pitchFamily="34" charset="0"/>
              <a:buChar char="•"/>
            </a:pPr>
            <a:r>
              <a:rPr lang="en-US" sz="3200" b="1" dirty="0" smtClean="0">
                <a:latin typeface="Calibri" pitchFamily="34" charset="0"/>
              </a:rPr>
              <a:t>Results</a:t>
            </a:r>
          </a:p>
          <a:p>
            <a:pPr marL="457200" indent="-457200">
              <a:buFont typeface="Arial" pitchFamily="34" charset="0"/>
              <a:buChar char="•"/>
            </a:pPr>
            <a:r>
              <a:rPr lang="en-US" sz="3200" b="1" dirty="0" smtClean="0">
                <a:latin typeface="Calibri" pitchFamily="34" charset="0"/>
              </a:rPr>
              <a:t>Summary</a:t>
            </a:r>
          </a:p>
          <a:p>
            <a:pPr marL="457200" indent="-457200">
              <a:buFont typeface="Arial" pitchFamily="34" charset="0"/>
              <a:buChar char="•"/>
            </a:pPr>
            <a:endParaRPr lang="en-US" sz="3200"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3"/>
          <p:cNvSpPr txBox="1">
            <a:spLocks noChangeArrowheads="1"/>
          </p:cNvSpPr>
          <p:nvPr/>
        </p:nvSpPr>
        <p:spPr bwMode="auto">
          <a:xfrm>
            <a:off x="0" y="228600"/>
            <a:ext cx="9144000" cy="1077913"/>
          </a:xfrm>
          <a:prstGeom prst="rect">
            <a:avLst/>
          </a:prstGeom>
          <a:noFill/>
          <a:ln w="9525">
            <a:noFill/>
            <a:miter lim="800000"/>
            <a:headEnd/>
            <a:tailEnd/>
          </a:ln>
        </p:spPr>
        <p:txBody>
          <a:bodyPr>
            <a:spAutoFit/>
          </a:bodyPr>
          <a:lstStyle/>
          <a:p>
            <a:pPr algn="ctr"/>
            <a:r>
              <a:rPr lang="en-US" sz="3200" b="1">
                <a:latin typeface="Calibri" pitchFamily="34" charset="0"/>
              </a:rPr>
              <a:t>Piezoelectric response of a 400-nm PZT film </a:t>
            </a:r>
            <a:br>
              <a:rPr lang="en-US" sz="3200" b="1">
                <a:latin typeface="Calibri" pitchFamily="34" charset="0"/>
              </a:rPr>
            </a:br>
            <a:r>
              <a:rPr lang="en-US" sz="3200" b="1">
                <a:latin typeface="Calibri" pitchFamily="34" charset="0"/>
              </a:rPr>
              <a:t>measured at the millisecond time scale</a:t>
            </a:r>
          </a:p>
        </p:txBody>
      </p:sp>
      <p:pic>
        <p:nvPicPr>
          <p:cNvPr id="38914" name="Picture 4" descr="piezostraight"/>
          <p:cNvPicPr>
            <a:picLocks noChangeAspect="1" noChangeArrowheads="1"/>
          </p:cNvPicPr>
          <p:nvPr/>
        </p:nvPicPr>
        <p:blipFill>
          <a:blip r:embed="rId2"/>
          <a:srcRect l="4546" t="10588" r="13637"/>
          <a:stretch>
            <a:fillRect/>
          </a:stretch>
        </p:blipFill>
        <p:spPr bwMode="auto">
          <a:xfrm>
            <a:off x="1524000" y="1400175"/>
            <a:ext cx="5562600" cy="4695825"/>
          </a:xfrm>
          <a:prstGeom prst="rect">
            <a:avLst/>
          </a:prstGeom>
          <a:noFill/>
          <a:ln w="9525">
            <a:noFill/>
            <a:miter lim="800000"/>
            <a:headEnd/>
            <a:tailEnd/>
          </a:ln>
        </p:spPr>
      </p:pic>
      <p:sp>
        <p:nvSpPr>
          <p:cNvPr id="38915" name="Text Box 5"/>
          <p:cNvSpPr txBox="1">
            <a:spLocks noChangeArrowheads="1"/>
          </p:cNvSpPr>
          <p:nvPr/>
        </p:nvSpPr>
        <p:spPr bwMode="auto">
          <a:xfrm>
            <a:off x="2133600" y="5791200"/>
            <a:ext cx="4970463" cy="701675"/>
          </a:xfrm>
          <a:prstGeom prst="rect">
            <a:avLst/>
          </a:prstGeom>
          <a:noFill/>
          <a:ln w="9525">
            <a:noFill/>
            <a:miter lim="800000"/>
            <a:headEnd/>
            <a:tailEnd/>
          </a:ln>
        </p:spPr>
        <p:txBody>
          <a:bodyPr>
            <a:spAutoFit/>
          </a:bodyPr>
          <a:lstStyle/>
          <a:p>
            <a:r>
              <a:rPr lang="en-US" sz="2000">
                <a:latin typeface="Calibri" pitchFamily="34" charset="0"/>
              </a:rPr>
              <a:t>At low electric fields </a:t>
            </a:r>
            <a:r>
              <a:rPr lang="en-US" sz="2000" i="1">
                <a:latin typeface="Symbol" pitchFamily="18" charset="2"/>
              </a:rPr>
              <a:t>e</a:t>
            </a:r>
            <a:r>
              <a:rPr lang="en-US" sz="2000" baseline="-25000">
                <a:latin typeface="Calibri" pitchFamily="34" charset="0"/>
              </a:rPr>
              <a:t>3</a:t>
            </a:r>
            <a:r>
              <a:rPr lang="en-US" sz="2000">
                <a:latin typeface="Calibri" pitchFamily="34" charset="0"/>
              </a:rPr>
              <a:t> = </a:t>
            </a:r>
            <a:r>
              <a:rPr lang="en-US" sz="2000" i="1">
                <a:latin typeface="Calibri" pitchFamily="34" charset="0"/>
              </a:rPr>
              <a:t>d</a:t>
            </a:r>
            <a:r>
              <a:rPr lang="en-US" sz="2000" baseline="-25000">
                <a:latin typeface="Calibri" pitchFamily="34" charset="0"/>
              </a:rPr>
              <a:t>33</a:t>
            </a:r>
            <a:r>
              <a:rPr lang="en-US" sz="2000">
                <a:latin typeface="Calibri" pitchFamily="34" charset="0"/>
              </a:rPr>
              <a:t> </a:t>
            </a:r>
            <a:r>
              <a:rPr lang="en-US" sz="2000">
                <a:latin typeface="Calibri" pitchFamily="34" charset="0"/>
                <a:sym typeface="Symbol" pitchFamily="18" charset="2"/>
              </a:rPr>
              <a:t> </a:t>
            </a:r>
            <a:r>
              <a:rPr lang="en-US" sz="2000" i="1">
                <a:latin typeface="Calibri" pitchFamily="34" charset="0"/>
              </a:rPr>
              <a:t>E</a:t>
            </a:r>
            <a:r>
              <a:rPr lang="en-US" sz="2000" baseline="-25000">
                <a:latin typeface="Calibri" pitchFamily="34" charset="0"/>
              </a:rPr>
              <a:t>3</a:t>
            </a:r>
            <a:r>
              <a:rPr lang="en-US" sz="2000">
                <a:latin typeface="Calibri" pitchFamily="34" charset="0"/>
              </a:rPr>
              <a:t> </a:t>
            </a:r>
          </a:p>
          <a:p>
            <a:r>
              <a:rPr lang="en-US" sz="2000" i="1">
                <a:latin typeface="Calibri" pitchFamily="34" charset="0"/>
              </a:rPr>
              <a:t>d</a:t>
            </a:r>
            <a:r>
              <a:rPr lang="en-US" sz="2000" baseline="-25000">
                <a:latin typeface="Calibri" pitchFamily="34" charset="0"/>
              </a:rPr>
              <a:t>33</a:t>
            </a:r>
            <a:r>
              <a:rPr lang="en-US" sz="2000">
                <a:latin typeface="Calibri" pitchFamily="34" charset="0"/>
              </a:rPr>
              <a:t> </a:t>
            </a:r>
            <a:r>
              <a:rPr lang="en-US" sz="2000">
                <a:latin typeface="Calibri" pitchFamily="34" charset="0"/>
                <a:sym typeface="Symbol" pitchFamily="18" charset="2"/>
              </a:rPr>
              <a:t></a:t>
            </a:r>
            <a:r>
              <a:rPr lang="en-US" sz="2000">
                <a:latin typeface="Calibri" pitchFamily="34" charset="0"/>
              </a:rPr>
              <a:t> 55 pm/V for Pb(Zr</a:t>
            </a:r>
            <a:r>
              <a:rPr lang="en-US" sz="2000" baseline="-25000">
                <a:latin typeface="Calibri" pitchFamily="34" charset="0"/>
              </a:rPr>
              <a:t>0.48</a:t>
            </a:r>
            <a:r>
              <a:rPr lang="en-US" sz="2000">
                <a:latin typeface="Calibri" pitchFamily="34" charset="0"/>
              </a:rPr>
              <a:t>Ti</a:t>
            </a:r>
            <a:r>
              <a:rPr lang="en-US" sz="2000" baseline="-25000">
                <a:latin typeface="Calibri" pitchFamily="34" charset="0"/>
              </a:rPr>
              <a:t>0.52</a:t>
            </a:r>
            <a:r>
              <a:rPr lang="en-US" sz="2000">
                <a:latin typeface="Calibri" pitchFamily="34" charset="0"/>
              </a:rPr>
              <a:t>)O</a:t>
            </a:r>
            <a:r>
              <a:rPr lang="en-US" sz="2000" baseline="-25000">
                <a:latin typeface="Calibri" pitchFamily="34" charset="0"/>
              </a:rPr>
              <a:t>3</a:t>
            </a:r>
            <a:r>
              <a:rPr lang="en-US" sz="2000">
                <a:latin typeface="Calibri" pitchFamily="34" charset="0"/>
              </a:rPr>
              <a:t> thin films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latin typeface="Calibri" pitchFamily="34" charset="0"/>
              </a:rPr>
              <a:t>X-ray microdiffraction imaging</a:t>
            </a:r>
          </a:p>
        </p:txBody>
      </p:sp>
      <p:sp>
        <p:nvSpPr>
          <p:cNvPr id="41986" name="Rectangle 3"/>
          <p:cNvSpPr>
            <a:spLocks noChangeArrowheads="1"/>
          </p:cNvSpPr>
          <p:nvPr/>
        </p:nvSpPr>
        <p:spPr bwMode="auto">
          <a:xfrm>
            <a:off x="0" y="1524000"/>
            <a:ext cx="9144000" cy="0"/>
          </a:xfrm>
          <a:prstGeom prst="rect">
            <a:avLst/>
          </a:prstGeom>
          <a:noFill/>
          <a:ln w="9525">
            <a:noFill/>
            <a:miter lim="800000"/>
            <a:headEnd/>
            <a:tailEnd/>
          </a:ln>
        </p:spPr>
        <p:txBody>
          <a:bodyPr wrap="none" anchor="ctr">
            <a:spAutoFit/>
          </a:bodyPr>
          <a:lstStyle/>
          <a:p>
            <a:endParaRPr lang="en-US"/>
          </a:p>
        </p:txBody>
      </p:sp>
      <p:pic>
        <p:nvPicPr>
          <p:cNvPr id="41987" name="Picture 9" descr="map237_5V_1"/>
          <p:cNvPicPr>
            <a:picLocks noChangeAspect="1" noChangeArrowheads="1"/>
          </p:cNvPicPr>
          <p:nvPr/>
        </p:nvPicPr>
        <p:blipFill>
          <a:blip r:embed="rId2"/>
          <a:srcRect l="16718" r="21362" b="42339"/>
          <a:stretch>
            <a:fillRect/>
          </a:stretch>
        </p:blipFill>
        <p:spPr bwMode="auto">
          <a:xfrm>
            <a:off x="565150" y="3392488"/>
            <a:ext cx="2012950" cy="1438275"/>
          </a:xfrm>
          <a:prstGeom prst="rect">
            <a:avLst/>
          </a:prstGeom>
          <a:noFill/>
          <a:ln w="9525">
            <a:noFill/>
            <a:miter lim="800000"/>
            <a:headEnd/>
            <a:tailEnd/>
          </a:ln>
        </p:spPr>
      </p:pic>
      <p:pic>
        <p:nvPicPr>
          <p:cNvPr id="41988" name="Picture 10" descr="map234_5V_2"/>
          <p:cNvPicPr>
            <a:picLocks noChangeAspect="1" noChangeArrowheads="1"/>
          </p:cNvPicPr>
          <p:nvPr/>
        </p:nvPicPr>
        <p:blipFill>
          <a:blip r:embed="rId3"/>
          <a:srcRect l="18576" r="18576" b="38710"/>
          <a:stretch>
            <a:fillRect/>
          </a:stretch>
        </p:blipFill>
        <p:spPr bwMode="auto">
          <a:xfrm>
            <a:off x="6356350" y="3378200"/>
            <a:ext cx="1941513" cy="1452563"/>
          </a:xfrm>
          <a:prstGeom prst="rect">
            <a:avLst/>
          </a:prstGeom>
          <a:noFill/>
          <a:ln w="9525">
            <a:noFill/>
            <a:miter lim="800000"/>
            <a:headEnd/>
            <a:tailEnd/>
          </a:ln>
        </p:spPr>
      </p:pic>
      <p:pic>
        <p:nvPicPr>
          <p:cNvPr id="41989" name="Picture 11" descr="map235_5V_2"/>
          <p:cNvPicPr>
            <a:picLocks noChangeAspect="1" noChangeArrowheads="1"/>
          </p:cNvPicPr>
          <p:nvPr/>
        </p:nvPicPr>
        <p:blipFill>
          <a:blip r:embed="rId4"/>
          <a:srcRect l="18576" r="18576" b="38710"/>
          <a:stretch>
            <a:fillRect/>
          </a:stretch>
        </p:blipFill>
        <p:spPr bwMode="auto">
          <a:xfrm>
            <a:off x="4435475" y="3378200"/>
            <a:ext cx="1943100" cy="1452563"/>
          </a:xfrm>
          <a:prstGeom prst="rect">
            <a:avLst/>
          </a:prstGeom>
          <a:noFill/>
          <a:ln w="9525">
            <a:noFill/>
            <a:miter lim="800000"/>
            <a:headEnd/>
            <a:tailEnd/>
          </a:ln>
        </p:spPr>
      </p:pic>
      <p:pic>
        <p:nvPicPr>
          <p:cNvPr id="41990" name="Picture 12" descr="map236_5V_2us"/>
          <p:cNvPicPr>
            <a:picLocks noChangeAspect="1" noChangeArrowheads="1"/>
          </p:cNvPicPr>
          <p:nvPr/>
        </p:nvPicPr>
        <p:blipFill>
          <a:blip r:embed="rId5"/>
          <a:srcRect l="18576" r="18576" b="38710"/>
          <a:stretch>
            <a:fillRect/>
          </a:stretch>
        </p:blipFill>
        <p:spPr bwMode="auto">
          <a:xfrm>
            <a:off x="2500313" y="3378200"/>
            <a:ext cx="1941512" cy="1452563"/>
          </a:xfrm>
          <a:prstGeom prst="rect">
            <a:avLst/>
          </a:prstGeom>
          <a:noFill/>
          <a:ln w="9525">
            <a:noFill/>
            <a:miter lim="800000"/>
            <a:headEnd/>
            <a:tailEnd/>
          </a:ln>
        </p:spPr>
      </p:pic>
      <p:pic>
        <p:nvPicPr>
          <p:cNvPr id="41991" name="Picture 13" descr="map237_5V_1"/>
          <p:cNvPicPr>
            <a:picLocks noChangeAspect="1" noChangeArrowheads="1"/>
          </p:cNvPicPr>
          <p:nvPr/>
        </p:nvPicPr>
        <p:blipFill>
          <a:blip r:embed="rId6"/>
          <a:srcRect l="78947" b="36290"/>
          <a:stretch>
            <a:fillRect/>
          </a:stretch>
        </p:blipFill>
        <p:spPr bwMode="auto">
          <a:xfrm>
            <a:off x="8307388" y="3459163"/>
            <a:ext cx="708025" cy="1646237"/>
          </a:xfrm>
          <a:prstGeom prst="rect">
            <a:avLst/>
          </a:prstGeom>
          <a:noFill/>
          <a:ln w="9525">
            <a:noFill/>
            <a:miter lim="800000"/>
            <a:headEnd/>
            <a:tailEnd/>
          </a:ln>
        </p:spPr>
      </p:pic>
      <p:sp>
        <p:nvSpPr>
          <p:cNvPr id="41992" name="Text Box 14"/>
          <p:cNvSpPr txBox="1">
            <a:spLocks noChangeAspect="1" noChangeArrowheads="1"/>
          </p:cNvSpPr>
          <p:nvPr/>
        </p:nvSpPr>
        <p:spPr bwMode="auto">
          <a:xfrm>
            <a:off x="7804150" y="3078163"/>
            <a:ext cx="1219200" cy="825500"/>
          </a:xfrm>
          <a:prstGeom prst="rect">
            <a:avLst/>
          </a:prstGeom>
          <a:noFill/>
          <a:ln w="9525">
            <a:noFill/>
            <a:miter lim="800000"/>
            <a:headEnd/>
            <a:tailEnd/>
          </a:ln>
        </p:spPr>
        <p:txBody>
          <a:bodyPr>
            <a:spAutoFit/>
          </a:bodyPr>
          <a:lstStyle/>
          <a:p>
            <a:pPr algn="r"/>
            <a:r>
              <a:rPr lang="en-US" sz="1600">
                <a:latin typeface="Times New Roman" pitchFamily="18" charset="0"/>
              </a:rPr>
              <a:t>intensity        (normalized </a:t>
            </a:r>
          </a:p>
          <a:p>
            <a:pPr algn="r"/>
            <a:r>
              <a:rPr lang="en-US" sz="1600">
                <a:latin typeface="Times New Roman" pitchFamily="18" charset="0"/>
              </a:rPr>
              <a:t>to 100)</a:t>
            </a:r>
          </a:p>
        </p:txBody>
      </p:sp>
      <p:sp>
        <p:nvSpPr>
          <p:cNvPr id="41993" name="Line 15"/>
          <p:cNvSpPr>
            <a:spLocks noChangeShapeType="1"/>
          </p:cNvSpPr>
          <p:nvPr/>
        </p:nvSpPr>
        <p:spPr bwMode="auto">
          <a:xfrm flipV="1">
            <a:off x="412750" y="2316163"/>
            <a:ext cx="0" cy="1219200"/>
          </a:xfrm>
          <a:prstGeom prst="line">
            <a:avLst/>
          </a:prstGeom>
          <a:noFill/>
          <a:ln w="9525">
            <a:solidFill>
              <a:schemeClr val="tx1"/>
            </a:solidFill>
            <a:round/>
            <a:headEnd/>
            <a:tailEnd type="triangle" w="med" len="med"/>
          </a:ln>
        </p:spPr>
        <p:txBody>
          <a:bodyPr/>
          <a:lstStyle/>
          <a:p>
            <a:endParaRPr lang="en-US"/>
          </a:p>
        </p:txBody>
      </p:sp>
      <p:sp>
        <p:nvSpPr>
          <p:cNvPr id="41994" name="Line 16"/>
          <p:cNvSpPr>
            <a:spLocks noChangeShapeType="1"/>
          </p:cNvSpPr>
          <p:nvPr/>
        </p:nvSpPr>
        <p:spPr bwMode="auto">
          <a:xfrm>
            <a:off x="641350" y="2544763"/>
            <a:ext cx="0" cy="457200"/>
          </a:xfrm>
          <a:prstGeom prst="line">
            <a:avLst/>
          </a:prstGeom>
          <a:noFill/>
          <a:ln w="38100">
            <a:solidFill>
              <a:schemeClr val="tx1"/>
            </a:solidFill>
            <a:round/>
            <a:headEnd/>
            <a:tailEnd/>
          </a:ln>
        </p:spPr>
        <p:txBody>
          <a:bodyPr/>
          <a:lstStyle/>
          <a:p>
            <a:endParaRPr lang="en-US"/>
          </a:p>
        </p:txBody>
      </p:sp>
      <p:sp>
        <p:nvSpPr>
          <p:cNvPr id="41995" name="Line 17"/>
          <p:cNvSpPr>
            <a:spLocks noChangeShapeType="1"/>
          </p:cNvSpPr>
          <p:nvPr/>
        </p:nvSpPr>
        <p:spPr bwMode="auto">
          <a:xfrm>
            <a:off x="641350" y="2544763"/>
            <a:ext cx="533400" cy="0"/>
          </a:xfrm>
          <a:prstGeom prst="line">
            <a:avLst/>
          </a:prstGeom>
          <a:noFill/>
          <a:ln w="38100">
            <a:solidFill>
              <a:schemeClr val="tx1"/>
            </a:solidFill>
            <a:round/>
            <a:headEnd/>
            <a:tailEnd/>
          </a:ln>
        </p:spPr>
        <p:txBody>
          <a:bodyPr/>
          <a:lstStyle/>
          <a:p>
            <a:endParaRPr lang="en-US"/>
          </a:p>
        </p:txBody>
      </p:sp>
      <p:sp>
        <p:nvSpPr>
          <p:cNvPr id="41996" name="Line 18"/>
          <p:cNvSpPr>
            <a:spLocks noChangeShapeType="1"/>
          </p:cNvSpPr>
          <p:nvPr/>
        </p:nvSpPr>
        <p:spPr bwMode="auto">
          <a:xfrm flipV="1">
            <a:off x="1174750" y="2544763"/>
            <a:ext cx="0" cy="457200"/>
          </a:xfrm>
          <a:prstGeom prst="line">
            <a:avLst/>
          </a:prstGeom>
          <a:noFill/>
          <a:ln w="38100">
            <a:solidFill>
              <a:schemeClr val="tx1"/>
            </a:solidFill>
            <a:round/>
            <a:headEnd/>
            <a:tailEnd/>
          </a:ln>
        </p:spPr>
        <p:txBody>
          <a:bodyPr/>
          <a:lstStyle/>
          <a:p>
            <a:endParaRPr lang="en-US"/>
          </a:p>
        </p:txBody>
      </p:sp>
      <p:sp>
        <p:nvSpPr>
          <p:cNvPr id="41997" name="Text Box 19"/>
          <p:cNvSpPr txBox="1">
            <a:spLocks noChangeArrowheads="1"/>
          </p:cNvSpPr>
          <p:nvPr/>
        </p:nvSpPr>
        <p:spPr bwMode="auto">
          <a:xfrm>
            <a:off x="473075" y="2163763"/>
            <a:ext cx="793750" cy="366712"/>
          </a:xfrm>
          <a:prstGeom prst="rect">
            <a:avLst/>
          </a:prstGeom>
          <a:noFill/>
          <a:ln w="9525">
            <a:noFill/>
            <a:miter lim="800000"/>
            <a:headEnd/>
            <a:tailEnd/>
          </a:ln>
        </p:spPr>
        <p:txBody>
          <a:bodyPr wrap="none">
            <a:spAutoFit/>
          </a:bodyPr>
          <a:lstStyle/>
          <a:p>
            <a:r>
              <a:rPr lang="en-US"/>
              <a:t>poling</a:t>
            </a:r>
          </a:p>
        </p:txBody>
      </p:sp>
      <p:sp>
        <p:nvSpPr>
          <p:cNvPr id="41998" name="Line 20"/>
          <p:cNvSpPr>
            <a:spLocks noChangeShapeType="1"/>
          </p:cNvSpPr>
          <p:nvPr/>
        </p:nvSpPr>
        <p:spPr bwMode="auto">
          <a:xfrm>
            <a:off x="1327150" y="3001963"/>
            <a:ext cx="0" cy="457200"/>
          </a:xfrm>
          <a:prstGeom prst="line">
            <a:avLst/>
          </a:prstGeom>
          <a:noFill/>
          <a:ln w="38100">
            <a:solidFill>
              <a:schemeClr val="tx1"/>
            </a:solidFill>
            <a:round/>
            <a:headEnd/>
            <a:tailEnd/>
          </a:ln>
        </p:spPr>
        <p:txBody>
          <a:bodyPr/>
          <a:lstStyle/>
          <a:p>
            <a:endParaRPr lang="en-US"/>
          </a:p>
        </p:txBody>
      </p:sp>
      <p:sp>
        <p:nvSpPr>
          <p:cNvPr id="41999" name="Line 21"/>
          <p:cNvSpPr>
            <a:spLocks noChangeShapeType="1"/>
          </p:cNvSpPr>
          <p:nvPr/>
        </p:nvSpPr>
        <p:spPr bwMode="auto">
          <a:xfrm>
            <a:off x="1327150" y="3459163"/>
            <a:ext cx="228600" cy="0"/>
          </a:xfrm>
          <a:prstGeom prst="line">
            <a:avLst/>
          </a:prstGeom>
          <a:noFill/>
          <a:ln w="38100">
            <a:solidFill>
              <a:schemeClr val="tx1"/>
            </a:solidFill>
            <a:round/>
            <a:headEnd/>
            <a:tailEnd/>
          </a:ln>
        </p:spPr>
        <p:txBody>
          <a:bodyPr/>
          <a:lstStyle/>
          <a:p>
            <a:endParaRPr lang="en-US"/>
          </a:p>
        </p:txBody>
      </p:sp>
      <p:sp>
        <p:nvSpPr>
          <p:cNvPr id="42000" name="Line 22"/>
          <p:cNvSpPr>
            <a:spLocks noChangeShapeType="1"/>
          </p:cNvSpPr>
          <p:nvPr/>
        </p:nvSpPr>
        <p:spPr bwMode="auto">
          <a:xfrm flipV="1">
            <a:off x="1555750" y="3001963"/>
            <a:ext cx="0" cy="457200"/>
          </a:xfrm>
          <a:prstGeom prst="line">
            <a:avLst/>
          </a:prstGeom>
          <a:noFill/>
          <a:ln w="38100">
            <a:solidFill>
              <a:schemeClr val="tx1"/>
            </a:solidFill>
            <a:round/>
            <a:headEnd/>
            <a:tailEnd/>
          </a:ln>
        </p:spPr>
        <p:txBody>
          <a:bodyPr/>
          <a:lstStyle/>
          <a:p>
            <a:endParaRPr lang="en-US"/>
          </a:p>
        </p:txBody>
      </p:sp>
      <p:sp>
        <p:nvSpPr>
          <p:cNvPr id="42001" name="Line 23"/>
          <p:cNvSpPr>
            <a:spLocks noChangeShapeType="1"/>
          </p:cNvSpPr>
          <p:nvPr/>
        </p:nvSpPr>
        <p:spPr bwMode="auto">
          <a:xfrm>
            <a:off x="1098550" y="3230563"/>
            <a:ext cx="228600" cy="0"/>
          </a:xfrm>
          <a:prstGeom prst="line">
            <a:avLst/>
          </a:prstGeom>
          <a:noFill/>
          <a:ln w="9525">
            <a:solidFill>
              <a:schemeClr val="tx1"/>
            </a:solidFill>
            <a:round/>
            <a:headEnd/>
            <a:tailEnd type="triangle" w="med" len="med"/>
          </a:ln>
        </p:spPr>
        <p:txBody>
          <a:bodyPr/>
          <a:lstStyle/>
          <a:p>
            <a:endParaRPr lang="en-US"/>
          </a:p>
        </p:txBody>
      </p:sp>
      <p:sp>
        <p:nvSpPr>
          <p:cNvPr id="42002" name="Line 24"/>
          <p:cNvSpPr>
            <a:spLocks noChangeShapeType="1"/>
          </p:cNvSpPr>
          <p:nvPr/>
        </p:nvSpPr>
        <p:spPr bwMode="auto">
          <a:xfrm flipH="1">
            <a:off x="1555750" y="3230563"/>
            <a:ext cx="228600" cy="0"/>
          </a:xfrm>
          <a:prstGeom prst="line">
            <a:avLst/>
          </a:prstGeom>
          <a:noFill/>
          <a:ln w="9525">
            <a:solidFill>
              <a:schemeClr val="tx1"/>
            </a:solidFill>
            <a:round/>
            <a:headEnd/>
            <a:tailEnd type="triangle" w="med" len="med"/>
          </a:ln>
        </p:spPr>
        <p:txBody>
          <a:bodyPr/>
          <a:lstStyle/>
          <a:p>
            <a:endParaRPr lang="en-US"/>
          </a:p>
        </p:txBody>
      </p:sp>
      <p:sp>
        <p:nvSpPr>
          <p:cNvPr id="42003" name="Text Box 25"/>
          <p:cNvSpPr txBox="1">
            <a:spLocks noChangeArrowheads="1"/>
          </p:cNvSpPr>
          <p:nvPr/>
        </p:nvSpPr>
        <p:spPr bwMode="auto">
          <a:xfrm>
            <a:off x="488950" y="3227388"/>
            <a:ext cx="811213" cy="366712"/>
          </a:xfrm>
          <a:prstGeom prst="rect">
            <a:avLst/>
          </a:prstGeom>
          <a:noFill/>
          <a:ln w="9525">
            <a:noFill/>
            <a:miter lim="800000"/>
            <a:headEnd/>
            <a:tailEnd/>
          </a:ln>
        </p:spPr>
        <p:txBody>
          <a:bodyPr wrap="none">
            <a:spAutoFit/>
          </a:bodyPr>
          <a:lstStyle/>
          <a:p>
            <a:r>
              <a:rPr lang="en-US"/>
              <a:t>1.5 </a:t>
            </a:r>
            <a:r>
              <a:rPr lang="en-US">
                <a:latin typeface="Symbol" pitchFamily="18" charset="2"/>
              </a:rPr>
              <a:t>m</a:t>
            </a:r>
            <a:r>
              <a:rPr lang="en-US"/>
              <a:t>s</a:t>
            </a:r>
          </a:p>
        </p:txBody>
      </p:sp>
      <p:sp>
        <p:nvSpPr>
          <p:cNvPr id="42004" name="Line 26"/>
          <p:cNvSpPr>
            <a:spLocks noChangeShapeType="1"/>
          </p:cNvSpPr>
          <p:nvPr/>
        </p:nvSpPr>
        <p:spPr bwMode="auto">
          <a:xfrm>
            <a:off x="2317750" y="2544763"/>
            <a:ext cx="0" cy="457200"/>
          </a:xfrm>
          <a:prstGeom prst="line">
            <a:avLst/>
          </a:prstGeom>
          <a:noFill/>
          <a:ln w="38100">
            <a:solidFill>
              <a:schemeClr val="tx1"/>
            </a:solidFill>
            <a:round/>
            <a:headEnd/>
            <a:tailEnd/>
          </a:ln>
        </p:spPr>
        <p:txBody>
          <a:bodyPr/>
          <a:lstStyle/>
          <a:p>
            <a:endParaRPr lang="en-US"/>
          </a:p>
        </p:txBody>
      </p:sp>
      <p:sp>
        <p:nvSpPr>
          <p:cNvPr id="42005" name="Line 27"/>
          <p:cNvSpPr>
            <a:spLocks noChangeShapeType="1"/>
          </p:cNvSpPr>
          <p:nvPr/>
        </p:nvSpPr>
        <p:spPr bwMode="auto">
          <a:xfrm>
            <a:off x="2317750" y="2544763"/>
            <a:ext cx="517525" cy="0"/>
          </a:xfrm>
          <a:prstGeom prst="line">
            <a:avLst/>
          </a:prstGeom>
          <a:noFill/>
          <a:ln w="38100">
            <a:solidFill>
              <a:schemeClr val="tx1"/>
            </a:solidFill>
            <a:round/>
            <a:headEnd/>
            <a:tailEnd/>
          </a:ln>
        </p:spPr>
        <p:txBody>
          <a:bodyPr/>
          <a:lstStyle/>
          <a:p>
            <a:endParaRPr lang="en-US"/>
          </a:p>
        </p:txBody>
      </p:sp>
      <p:sp>
        <p:nvSpPr>
          <p:cNvPr id="42006" name="Line 28"/>
          <p:cNvSpPr>
            <a:spLocks noChangeShapeType="1"/>
          </p:cNvSpPr>
          <p:nvPr/>
        </p:nvSpPr>
        <p:spPr bwMode="auto">
          <a:xfrm flipV="1">
            <a:off x="2835275" y="2544763"/>
            <a:ext cx="0" cy="457200"/>
          </a:xfrm>
          <a:prstGeom prst="line">
            <a:avLst/>
          </a:prstGeom>
          <a:noFill/>
          <a:ln w="38100">
            <a:solidFill>
              <a:schemeClr val="tx1"/>
            </a:solidFill>
            <a:round/>
            <a:headEnd/>
            <a:tailEnd/>
          </a:ln>
        </p:spPr>
        <p:txBody>
          <a:bodyPr/>
          <a:lstStyle/>
          <a:p>
            <a:endParaRPr lang="en-US"/>
          </a:p>
        </p:txBody>
      </p:sp>
      <p:sp>
        <p:nvSpPr>
          <p:cNvPr id="42007" name="Line 29"/>
          <p:cNvSpPr>
            <a:spLocks noChangeShapeType="1"/>
          </p:cNvSpPr>
          <p:nvPr/>
        </p:nvSpPr>
        <p:spPr bwMode="auto">
          <a:xfrm>
            <a:off x="4054475" y="2544763"/>
            <a:ext cx="0" cy="457200"/>
          </a:xfrm>
          <a:prstGeom prst="line">
            <a:avLst/>
          </a:prstGeom>
          <a:noFill/>
          <a:ln w="38100">
            <a:solidFill>
              <a:schemeClr val="tx1"/>
            </a:solidFill>
            <a:round/>
            <a:headEnd/>
            <a:tailEnd/>
          </a:ln>
        </p:spPr>
        <p:txBody>
          <a:bodyPr/>
          <a:lstStyle/>
          <a:p>
            <a:endParaRPr lang="en-US"/>
          </a:p>
        </p:txBody>
      </p:sp>
      <p:sp>
        <p:nvSpPr>
          <p:cNvPr id="42008" name="Line 30"/>
          <p:cNvSpPr>
            <a:spLocks noChangeShapeType="1"/>
          </p:cNvSpPr>
          <p:nvPr/>
        </p:nvSpPr>
        <p:spPr bwMode="auto">
          <a:xfrm>
            <a:off x="4054475" y="2544763"/>
            <a:ext cx="609600" cy="0"/>
          </a:xfrm>
          <a:prstGeom prst="line">
            <a:avLst/>
          </a:prstGeom>
          <a:noFill/>
          <a:ln w="38100">
            <a:solidFill>
              <a:schemeClr val="tx1"/>
            </a:solidFill>
            <a:round/>
            <a:headEnd/>
            <a:tailEnd/>
          </a:ln>
        </p:spPr>
        <p:txBody>
          <a:bodyPr/>
          <a:lstStyle/>
          <a:p>
            <a:endParaRPr lang="en-US"/>
          </a:p>
        </p:txBody>
      </p:sp>
      <p:sp>
        <p:nvSpPr>
          <p:cNvPr id="42009" name="Line 31"/>
          <p:cNvSpPr>
            <a:spLocks noChangeShapeType="1"/>
          </p:cNvSpPr>
          <p:nvPr/>
        </p:nvSpPr>
        <p:spPr bwMode="auto">
          <a:xfrm flipV="1">
            <a:off x="4664075" y="2544763"/>
            <a:ext cx="0" cy="457200"/>
          </a:xfrm>
          <a:prstGeom prst="line">
            <a:avLst/>
          </a:prstGeom>
          <a:noFill/>
          <a:ln w="38100">
            <a:solidFill>
              <a:schemeClr val="tx1"/>
            </a:solidFill>
            <a:round/>
            <a:headEnd/>
            <a:tailEnd/>
          </a:ln>
        </p:spPr>
        <p:txBody>
          <a:bodyPr/>
          <a:lstStyle/>
          <a:p>
            <a:endParaRPr lang="en-US"/>
          </a:p>
        </p:txBody>
      </p:sp>
      <p:sp>
        <p:nvSpPr>
          <p:cNvPr id="42010" name="Line 32"/>
          <p:cNvSpPr>
            <a:spLocks noChangeShapeType="1"/>
          </p:cNvSpPr>
          <p:nvPr/>
        </p:nvSpPr>
        <p:spPr bwMode="auto">
          <a:xfrm>
            <a:off x="6067425" y="2544763"/>
            <a:ext cx="0" cy="457200"/>
          </a:xfrm>
          <a:prstGeom prst="line">
            <a:avLst/>
          </a:prstGeom>
          <a:noFill/>
          <a:ln w="38100">
            <a:solidFill>
              <a:schemeClr val="tx1"/>
            </a:solidFill>
            <a:round/>
            <a:headEnd/>
            <a:tailEnd/>
          </a:ln>
        </p:spPr>
        <p:txBody>
          <a:bodyPr/>
          <a:lstStyle/>
          <a:p>
            <a:endParaRPr lang="en-US"/>
          </a:p>
        </p:txBody>
      </p:sp>
      <p:sp>
        <p:nvSpPr>
          <p:cNvPr id="42011" name="Line 33"/>
          <p:cNvSpPr>
            <a:spLocks noChangeShapeType="1"/>
          </p:cNvSpPr>
          <p:nvPr/>
        </p:nvSpPr>
        <p:spPr bwMode="auto">
          <a:xfrm>
            <a:off x="6067425" y="2544763"/>
            <a:ext cx="609600" cy="0"/>
          </a:xfrm>
          <a:prstGeom prst="line">
            <a:avLst/>
          </a:prstGeom>
          <a:noFill/>
          <a:ln w="38100">
            <a:solidFill>
              <a:schemeClr val="tx1"/>
            </a:solidFill>
            <a:round/>
            <a:headEnd/>
            <a:tailEnd/>
          </a:ln>
        </p:spPr>
        <p:txBody>
          <a:bodyPr/>
          <a:lstStyle/>
          <a:p>
            <a:endParaRPr lang="en-US"/>
          </a:p>
        </p:txBody>
      </p:sp>
      <p:sp>
        <p:nvSpPr>
          <p:cNvPr id="42012" name="Line 34"/>
          <p:cNvSpPr>
            <a:spLocks noChangeShapeType="1"/>
          </p:cNvSpPr>
          <p:nvPr/>
        </p:nvSpPr>
        <p:spPr bwMode="auto">
          <a:xfrm flipV="1">
            <a:off x="6677025" y="2544763"/>
            <a:ext cx="0" cy="457200"/>
          </a:xfrm>
          <a:prstGeom prst="line">
            <a:avLst/>
          </a:prstGeom>
          <a:noFill/>
          <a:ln w="38100">
            <a:solidFill>
              <a:schemeClr val="tx1"/>
            </a:solidFill>
            <a:round/>
            <a:headEnd/>
            <a:tailEnd/>
          </a:ln>
        </p:spPr>
        <p:txBody>
          <a:bodyPr/>
          <a:lstStyle/>
          <a:p>
            <a:endParaRPr lang="en-US"/>
          </a:p>
        </p:txBody>
      </p:sp>
      <p:sp>
        <p:nvSpPr>
          <p:cNvPr id="42013" name="Line 35"/>
          <p:cNvSpPr>
            <a:spLocks noChangeShapeType="1"/>
          </p:cNvSpPr>
          <p:nvPr/>
        </p:nvSpPr>
        <p:spPr bwMode="auto">
          <a:xfrm>
            <a:off x="3003550" y="3001963"/>
            <a:ext cx="0" cy="457200"/>
          </a:xfrm>
          <a:prstGeom prst="line">
            <a:avLst/>
          </a:prstGeom>
          <a:noFill/>
          <a:ln w="38100">
            <a:solidFill>
              <a:schemeClr val="tx1"/>
            </a:solidFill>
            <a:round/>
            <a:headEnd/>
            <a:tailEnd/>
          </a:ln>
        </p:spPr>
        <p:txBody>
          <a:bodyPr/>
          <a:lstStyle/>
          <a:p>
            <a:endParaRPr lang="en-US"/>
          </a:p>
        </p:txBody>
      </p:sp>
      <p:sp>
        <p:nvSpPr>
          <p:cNvPr id="42014" name="Line 36"/>
          <p:cNvSpPr>
            <a:spLocks noChangeShapeType="1"/>
          </p:cNvSpPr>
          <p:nvPr/>
        </p:nvSpPr>
        <p:spPr bwMode="auto">
          <a:xfrm>
            <a:off x="3003550" y="3459163"/>
            <a:ext cx="304800" cy="0"/>
          </a:xfrm>
          <a:prstGeom prst="line">
            <a:avLst/>
          </a:prstGeom>
          <a:noFill/>
          <a:ln w="38100">
            <a:solidFill>
              <a:schemeClr val="tx1"/>
            </a:solidFill>
            <a:round/>
            <a:headEnd/>
            <a:tailEnd/>
          </a:ln>
        </p:spPr>
        <p:txBody>
          <a:bodyPr/>
          <a:lstStyle/>
          <a:p>
            <a:endParaRPr lang="en-US"/>
          </a:p>
        </p:txBody>
      </p:sp>
      <p:sp>
        <p:nvSpPr>
          <p:cNvPr id="42015" name="Line 37"/>
          <p:cNvSpPr>
            <a:spLocks noChangeShapeType="1"/>
          </p:cNvSpPr>
          <p:nvPr/>
        </p:nvSpPr>
        <p:spPr bwMode="auto">
          <a:xfrm flipV="1">
            <a:off x="3308350" y="3001963"/>
            <a:ext cx="0" cy="457200"/>
          </a:xfrm>
          <a:prstGeom prst="line">
            <a:avLst/>
          </a:prstGeom>
          <a:noFill/>
          <a:ln w="38100">
            <a:solidFill>
              <a:schemeClr val="tx1"/>
            </a:solidFill>
            <a:round/>
            <a:headEnd/>
            <a:tailEnd/>
          </a:ln>
        </p:spPr>
        <p:txBody>
          <a:bodyPr/>
          <a:lstStyle/>
          <a:p>
            <a:endParaRPr lang="en-US"/>
          </a:p>
        </p:txBody>
      </p:sp>
      <p:sp>
        <p:nvSpPr>
          <p:cNvPr id="42016" name="Line 38"/>
          <p:cNvSpPr>
            <a:spLocks noChangeShapeType="1"/>
          </p:cNvSpPr>
          <p:nvPr/>
        </p:nvSpPr>
        <p:spPr bwMode="auto">
          <a:xfrm>
            <a:off x="2774950" y="3230563"/>
            <a:ext cx="228600" cy="0"/>
          </a:xfrm>
          <a:prstGeom prst="line">
            <a:avLst/>
          </a:prstGeom>
          <a:noFill/>
          <a:ln w="9525">
            <a:solidFill>
              <a:schemeClr val="tx1"/>
            </a:solidFill>
            <a:round/>
            <a:headEnd/>
            <a:tailEnd type="triangle" w="med" len="med"/>
          </a:ln>
        </p:spPr>
        <p:txBody>
          <a:bodyPr/>
          <a:lstStyle/>
          <a:p>
            <a:endParaRPr lang="en-US"/>
          </a:p>
        </p:txBody>
      </p:sp>
      <p:sp>
        <p:nvSpPr>
          <p:cNvPr id="42017" name="Line 39"/>
          <p:cNvSpPr>
            <a:spLocks noChangeShapeType="1"/>
          </p:cNvSpPr>
          <p:nvPr/>
        </p:nvSpPr>
        <p:spPr bwMode="auto">
          <a:xfrm flipH="1">
            <a:off x="3308350" y="3230563"/>
            <a:ext cx="228600" cy="0"/>
          </a:xfrm>
          <a:prstGeom prst="line">
            <a:avLst/>
          </a:prstGeom>
          <a:noFill/>
          <a:ln w="9525">
            <a:solidFill>
              <a:schemeClr val="tx1"/>
            </a:solidFill>
            <a:round/>
            <a:headEnd/>
            <a:tailEnd type="triangle" w="med" len="med"/>
          </a:ln>
        </p:spPr>
        <p:txBody>
          <a:bodyPr/>
          <a:lstStyle/>
          <a:p>
            <a:endParaRPr lang="en-US"/>
          </a:p>
        </p:txBody>
      </p:sp>
      <p:sp>
        <p:nvSpPr>
          <p:cNvPr id="42018" name="Text Box 40"/>
          <p:cNvSpPr txBox="1">
            <a:spLocks noChangeArrowheads="1"/>
          </p:cNvSpPr>
          <p:nvPr/>
        </p:nvSpPr>
        <p:spPr bwMode="auto">
          <a:xfrm>
            <a:off x="2230438" y="3227388"/>
            <a:ext cx="620712" cy="366712"/>
          </a:xfrm>
          <a:prstGeom prst="rect">
            <a:avLst/>
          </a:prstGeom>
          <a:noFill/>
          <a:ln w="9525">
            <a:noFill/>
            <a:miter lim="800000"/>
            <a:headEnd/>
            <a:tailEnd/>
          </a:ln>
        </p:spPr>
        <p:txBody>
          <a:bodyPr wrap="none">
            <a:spAutoFit/>
          </a:bodyPr>
          <a:lstStyle/>
          <a:p>
            <a:r>
              <a:rPr lang="en-US"/>
              <a:t>2 </a:t>
            </a:r>
            <a:r>
              <a:rPr lang="en-US">
                <a:latin typeface="Symbol" pitchFamily="18" charset="2"/>
              </a:rPr>
              <a:t>m</a:t>
            </a:r>
            <a:r>
              <a:rPr lang="en-US"/>
              <a:t>s</a:t>
            </a:r>
          </a:p>
        </p:txBody>
      </p:sp>
      <p:sp>
        <p:nvSpPr>
          <p:cNvPr id="42019" name="Line 41"/>
          <p:cNvSpPr>
            <a:spLocks noChangeShapeType="1"/>
          </p:cNvSpPr>
          <p:nvPr/>
        </p:nvSpPr>
        <p:spPr bwMode="auto">
          <a:xfrm>
            <a:off x="4908550" y="3001963"/>
            <a:ext cx="0" cy="457200"/>
          </a:xfrm>
          <a:prstGeom prst="line">
            <a:avLst/>
          </a:prstGeom>
          <a:noFill/>
          <a:ln w="38100">
            <a:solidFill>
              <a:schemeClr val="tx1"/>
            </a:solidFill>
            <a:round/>
            <a:headEnd/>
            <a:tailEnd/>
          </a:ln>
        </p:spPr>
        <p:txBody>
          <a:bodyPr/>
          <a:lstStyle/>
          <a:p>
            <a:endParaRPr lang="en-US"/>
          </a:p>
        </p:txBody>
      </p:sp>
      <p:sp>
        <p:nvSpPr>
          <p:cNvPr id="42020" name="Line 42"/>
          <p:cNvSpPr>
            <a:spLocks noChangeShapeType="1"/>
          </p:cNvSpPr>
          <p:nvPr/>
        </p:nvSpPr>
        <p:spPr bwMode="auto">
          <a:xfrm>
            <a:off x="4908550" y="3459163"/>
            <a:ext cx="381000" cy="0"/>
          </a:xfrm>
          <a:prstGeom prst="line">
            <a:avLst/>
          </a:prstGeom>
          <a:noFill/>
          <a:ln w="38100">
            <a:solidFill>
              <a:schemeClr val="tx1"/>
            </a:solidFill>
            <a:round/>
            <a:headEnd/>
            <a:tailEnd/>
          </a:ln>
        </p:spPr>
        <p:txBody>
          <a:bodyPr/>
          <a:lstStyle/>
          <a:p>
            <a:endParaRPr lang="en-US"/>
          </a:p>
        </p:txBody>
      </p:sp>
      <p:sp>
        <p:nvSpPr>
          <p:cNvPr id="42021" name="Line 43"/>
          <p:cNvSpPr>
            <a:spLocks noChangeShapeType="1"/>
          </p:cNvSpPr>
          <p:nvPr/>
        </p:nvSpPr>
        <p:spPr bwMode="auto">
          <a:xfrm flipV="1">
            <a:off x="5289550" y="3001963"/>
            <a:ext cx="0" cy="457200"/>
          </a:xfrm>
          <a:prstGeom prst="line">
            <a:avLst/>
          </a:prstGeom>
          <a:noFill/>
          <a:ln w="38100">
            <a:solidFill>
              <a:schemeClr val="tx1"/>
            </a:solidFill>
            <a:round/>
            <a:headEnd/>
            <a:tailEnd/>
          </a:ln>
        </p:spPr>
        <p:txBody>
          <a:bodyPr/>
          <a:lstStyle/>
          <a:p>
            <a:endParaRPr lang="en-US"/>
          </a:p>
        </p:txBody>
      </p:sp>
      <p:sp>
        <p:nvSpPr>
          <p:cNvPr id="42022" name="Line 44"/>
          <p:cNvSpPr>
            <a:spLocks noChangeShapeType="1"/>
          </p:cNvSpPr>
          <p:nvPr/>
        </p:nvSpPr>
        <p:spPr bwMode="auto">
          <a:xfrm>
            <a:off x="4679950" y="3230563"/>
            <a:ext cx="228600" cy="0"/>
          </a:xfrm>
          <a:prstGeom prst="line">
            <a:avLst/>
          </a:prstGeom>
          <a:noFill/>
          <a:ln w="9525">
            <a:solidFill>
              <a:schemeClr val="tx1"/>
            </a:solidFill>
            <a:round/>
            <a:headEnd/>
            <a:tailEnd type="triangle" w="med" len="med"/>
          </a:ln>
        </p:spPr>
        <p:txBody>
          <a:bodyPr/>
          <a:lstStyle/>
          <a:p>
            <a:endParaRPr lang="en-US"/>
          </a:p>
        </p:txBody>
      </p:sp>
      <p:sp>
        <p:nvSpPr>
          <p:cNvPr id="42023" name="Line 45"/>
          <p:cNvSpPr>
            <a:spLocks noChangeShapeType="1"/>
          </p:cNvSpPr>
          <p:nvPr/>
        </p:nvSpPr>
        <p:spPr bwMode="auto">
          <a:xfrm flipH="1">
            <a:off x="5289550" y="3230563"/>
            <a:ext cx="228600" cy="0"/>
          </a:xfrm>
          <a:prstGeom prst="line">
            <a:avLst/>
          </a:prstGeom>
          <a:noFill/>
          <a:ln w="9525">
            <a:solidFill>
              <a:schemeClr val="tx1"/>
            </a:solidFill>
            <a:round/>
            <a:headEnd/>
            <a:tailEnd type="triangle" w="med" len="med"/>
          </a:ln>
        </p:spPr>
        <p:txBody>
          <a:bodyPr/>
          <a:lstStyle/>
          <a:p>
            <a:endParaRPr lang="en-US"/>
          </a:p>
        </p:txBody>
      </p:sp>
      <p:sp>
        <p:nvSpPr>
          <p:cNvPr id="42024" name="Text Box 46"/>
          <p:cNvSpPr txBox="1">
            <a:spLocks noChangeArrowheads="1"/>
          </p:cNvSpPr>
          <p:nvPr/>
        </p:nvSpPr>
        <p:spPr bwMode="auto">
          <a:xfrm>
            <a:off x="3994150" y="3227388"/>
            <a:ext cx="938213" cy="366712"/>
          </a:xfrm>
          <a:prstGeom prst="rect">
            <a:avLst/>
          </a:prstGeom>
          <a:noFill/>
          <a:ln w="9525">
            <a:noFill/>
            <a:miter lim="800000"/>
            <a:headEnd/>
            <a:tailEnd/>
          </a:ln>
        </p:spPr>
        <p:txBody>
          <a:bodyPr wrap="none">
            <a:spAutoFit/>
          </a:bodyPr>
          <a:lstStyle/>
          <a:p>
            <a:r>
              <a:rPr lang="en-US"/>
              <a:t>2.25 </a:t>
            </a:r>
            <a:r>
              <a:rPr lang="en-US">
                <a:latin typeface="Symbol" pitchFamily="18" charset="2"/>
              </a:rPr>
              <a:t>m</a:t>
            </a:r>
            <a:r>
              <a:rPr lang="en-US"/>
              <a:t>s</a:t>
            </a:r>
          </a:p>
        </p:txBody>
      </p:sp>
      <p:sp>
        <p:nvSpPr>
          <p:cNvPr id="42025" name="Line 47"/>
          <p:cNvSpPr>
            <a:spLocks noChangeShapeType="1"/>
          </p:cNvSpPr>
          <p:nvPr/>
        </p:nvSpPr>
        <p:spPr bwMode="auto">
          <a:xfrm>
            <a:off x="6889750" y="3001963"/>
            <a:ext cx="0" cy="457200"/>
          </a:xfrm>
          <a:prstGeom prst="line">
            <a:avLst/>
          </a:prstGeom>
          <a:noFill/>
          <a:ln w="38100">
            <a:solidFill>
              <a:schemeClr val="tx1"/>
            </a:solidFill>
            <a:round/>
            <a:headEnd/>
            <a:tailEnd/>
          </a:ln>
        </p:spPr>
        <p:txBody>
          <a:bodyPr/>
          <a:lstStyle/>
          <a:p>
            <a:endParaRPr lang="en-US"/>
          </a:p>
        </p:txBody>
      </p:sp>
      <p:sp>
        <p:nvSpPr>
          <p:cNvPr id="42026" name="Line 48"/>
          <p:cNvSpPr>
            <a:spLocks noChangeShapeType="1"/>
          </p:cNvSpPr>
          <p:nvPr/>
        </p:nvSpPr>
        <p:spPr bwMode="auto">
          <a:xfrm>
            <a:off x="6889750" y="3459163"/>
            <a:ext cx="457200" cy="0"/>
          </a:xfrm>
          <a:prstGeom prst="line">
            <a:avLst/>
          </a:prstGeom>
          <a:noFill/>
          <a:ln w="38100">
            <a:solidFill>
              <a:schemeClr val="tx1"/>
            </a:solidFill>
            <a:round/>
            <a:headEnd/>
            <a:tailEnd/>
          </a:ln>
        </p:spPr>
        <p:txBody>
          <a:bodyPr/>
          <a:lstStyle/>
          <a:p>
            <a:endParaRPr lang="en-US"/>
          </a:p>
        </p:txBody>
      </p:sp>
      <p:sp>
        <p:nvSpPr>
          <p:cNvPr id="42027" name="Line 49"/>
          <p:cNvSpPr>
            <a:spLocks noChangeShapeType="1"/>
          </p:cNvSpPr>
          <p:nvPr/>
        </p:nvSpPr>
        <p:spPr bwMode="auto">
          <a:xfrm flipV="1">
            <a:off x="7346950" y="3001963"/>
            <a:ext cx="0" cy="457200"/>
          </a:xfrm>
          <a:prstGeom prst="line">
            <a:avLst/>
          </a:prstGeom>
          <a:noFill/>
          <a:ln w="38100">
            <a:solidFill>
              <a:schemeClr val="tx1"/>
            </a:solidFill>
            <a:round/>
            <a:headEnd/>
            <a:tailEnd/>
          </a:ln>
        </p:spPr>
        <p:txBody>
          <a:bodyPr/>
          <a:lstStyle/>
          <a:p>
            <a:endParaRPr lang="en-US"/>
          </a:p>
        </p:txBody>
      </p:sp>
      <p:sp>
        <p:nvSpPr>
          <p:cNvPr id="42028" name="Line 50"/>
          <p:cNvSpPr>
            <a:spLocks noChangeShapeType="1"/>
          </p:cNvSpPr>
          <p:nvPr/>
        </p:nvSpPr>
        <p:spPr bwMode="auto">
          <a:xfrm>
            <a:off x="6661150" y="3230563"/>
            <a:ext cx="228600" cy="0"/>
          </a:xfrm>
          <a:prstGeom prst="line">
            <a:avLst/>
          </a:prstGeom>
          <a:noFill/>
          <a:ln w="9525">
            <a:solidFill>
              <a:schemeClr val="tx1"/>
            </a:solidFill>
            <a:round/>
            <a:headEnd/>
            <a:tailEnd type="triangle" w="med" len="med"/>
          </a:ln>
        </p:spPr>
        <p:txBody>
          <a:bodyPr/>
          <a:lstStyle/>
          <a:p>
            <a:endParaRPr lang="en-US"/>
          </a:p>
        </p:txBody>
      </p:sp>
      <p:sp>
        <p:nvSpPr>
          <p:cNvPr id="42029" name="Line 51"/>
          <p:cNvSpPr>
            <a:spLocks noChangeShapeType="1"/>
          </p:cNvSpPr>
          <p:nvPr/>
        </p:nvSpPr>
        <p:spPr bwMode="auto">
          <a:xfrm flipH="1">
            <a:off x="7346950" y="3230563"/>
            <a:ext cx="228600" cy="0"/>
          </a:xfrm>
          <a:prstGeom prst="line">
            <a:avLst/>
          </a:prstGeom>
          <a:noFill/>
          <a:ln w="9525">
            <a:solidFill>
              <a:schemeClr val="tx1"/>
            </a:solidFill>
            <a:round/>
            <a:headEnd/>
            <a:tailEnd type="triangle" w="med" len="med"/>
          </a:ln>
        </p:spPr>
        <p:txBody>
          <a:bodyPr/>
          <a:lstStyle/>
          <a:p>
            <a:endParaRPr lang="en-US"/>
          </a:p>
        </p:txBody>
      </p:sp>
      <p:sp>
        <p:nvSpPr>
          <p:cNvPr id="42030" name="Text Box 52"/>
          <p:cNvSpPr txBox="1">
            <a:spLocks noChangeArrowheads="1"/>
          </p:cNvSpPr>
          <p:nvPr/>
        </p:nvSpPr>
        <p:spPr bwMode="auto">
          <a:xfrm>
            <a:off x="6051550" y="3227388"/>
            <a:ext cx="811213" cy="366712"/>
          </a:xfrm>
          <a:prstGeom prst="rect">
            <a:avLst/>
          </a:prstGeom>
          <a:noFill/>
          <a:ln w="9525">
            <a:noFill/>
            <a:miter lim="800000"/>
            <a:headEnd/>
            <a:tailEnd/>
          </a:ln>
        </p:spPr>
        <p:txBody>
          <a:bodyPr wrap="none">
            <a:spAutoFit/>
          </a:bodyPr>
          <a:lstStyle/>
          <a:p>
            <a:r>
              <a:rPr lang="en-US"/>
              <a:t>2.5 </a:t>
            </a:r>
            <a:r>
              <a:rPr lang="en-US">
                <a:latin typeface="Symbol" pitchFamily="18" charset="2"/>
              </a:rPr>
              <a:t>m</a:t>
            </a:r>
            <a:r>
              <a:rPr lang="en-US"/>
              <a:t>s</a:t>
            </a:r>
          </a:p>
        </p:txBody>
      </p:sp>
      <p:sp>
        <p:nvSpPr>
          <p:cNvPr id="42031" name="Text Box 53"/>
          <p:cNvSpPr txBox="1">
            <a:spLocks noChangeArrowheads="1"/>
          </p:cNvSpPr>
          <p:nvPr/>
        </p:nvSpPr>
        <p:spPr bwMode="auto">
          <a:xfrm>
            <a:off x="8032750" y="2620963"/>
            <a:ext cx="247650" cy="366712"/>
          </a:xfrm>
          <a:prstGeom prst="rect">
            <a:avLst/>
          </a:prstGeom>
          <a:noFill/>
          <a:ln w="9525">
            <a:noFill/>
            <a:miter lim="800000"/>
            <a:headEnd/>
            <a:tailEnd/>
          </a:ln>
        </p:spPr>
        <p:txBody>
          <a:bodyPr wrap="none">
            <a:spAutoFit/>
          </a:bodyPr>
          <a:lstStyle/>
          <a:p>
            <a:r>
              <a:rPr lang="en-US" i="1"/>
              <a:t>t</a:t>
            </a:r>
          </a:p>
        </p:txBody>
      </p:sp>
      <p:sp>
        <p:nvSpPr>
          <p:cNvPr id="42032" name="Text Box 54"/>
          <p:cNvSpPr txBox="1">
            <a:spLocks noChangeArrowheads="1"/>
          </p:cNvSpPr>
          <p:nvPr/>
        </p:nvSpPr>
        <p:spPr bwMode="auto">
          <a:xfrm>
            <a:off x="76200" y="2330450"/>
            <a:ext cx="336550" cy="366713"/>
          </a:xfrm>
          <a:prstGeom prst="rect">
            <a:avLst/>
          </a:prstGeom>
          <a:noFill/>
          <a:ln w="9525">
            <a:noFill/>
            <a:miter lim="800000"/>
            <a:headEnd/>
            <a:tailEnd/>
          </a:ln>
        </p:spPr>
        <p:txBody>
          <a:bodyPr wrap="none">
            <a:spAutoFit/>
          </a:bodyPr>
          <a:lstStyle/>
          <a:p>
            <a:r>
              <a:rPr lang="en-US" i="1"/>
              <a:t>V</a:t>
            </a:r>
          </a:p>
        </p:txBody>
      </p:sp>
      <p:sp>
        <p:nvSpPr>
          <p:cNvPr id="42033" name="Line 55"/>
          <p:cNvSpPr>
            <a:spLocks noChangeShapeType="1"/>
          </p:cNvSpPr>
          <p:nvPr/>
        </p:nvSpPr>
        <p:spPr bwMode="auto">
          <a:xfrm>
            <a:off x="1860550" y="3001963"/>
            <a:ext cx="0" cy="762000"/>
          </a:xfrm>
          <a:prstGeom prst="line">
            <a:avLst/>
          </a:prstGeom>
          <a:noFill/>
          <a:ln w="25400">
            <a:solidFill>
              <a:schemeClr val="tx1"/>
            </a:solidFill>
            <a:round/>
            <a:headEnd type="oval" w="med" len="med"/>
            <a:tailEnd type="triangle" w="lg" len="lg"/>
          </a:ln>
        </p:spPr>
        <p:txBody>
          <a:bodyPr/>
          <a:lstStyle/>
          <a:p>
            <a:endParaRPr lang="en-US"/>
          </a:p>
        </p:txBody>
      </p:sp>
      <p:sp>
        <p:nvSpPr>
          <p:cNvPr id="42034" name="Line 56"/>
          <p:cNvSpPr>
            <a:spLocks noChangeShapeType="1"/>
          </p:cNvSpPr>
          <p:nvPr/>
        </p:nvSpPr>
        <p:spPr bwMode="auto">
          <a:xfrm flipH="1">
            <a:off x="2012950" y="2849563"/>
            <a:ext cx="76200" cy="228600"/>
          </a:xfrm>
          <a:prstGeom prst="line">
            <a:avLst/>
          </a:prstGeom>
          <a:noFill/>
          <a:ln w="9525">
            <a:solidFill>
              <a:schemeClr val="tx1"/>
            </a:solidFill>
            <a:round/>
            <a:headEnd/>
            <a:tailEnd/>
          </a:ln>
        </p:spPr>
        <p:txBody>
          <a:bodyPr/>
          <a:lstStyle/>
          <a:p>
            <a:endParaRPr lang="en-US"/>
          </a:p>
        </p:txBody>
      </p:sp>
      <p:sp>
        <p:nvSpPr>
          <p:cNvPr id="42035" name="Line 57"/>
          <p:cNvSpPr>
            <a:spLocks noChangeShapeType="1"/>
          </p:cNvSpPr>
          <p:nvPr/>
        </p:nvSpPr>
        <p:spPr bwMode="auto">
          <a:xfrm flipH="1">
            <a:off x="2089150" y="2849563"/>
            <a:ext cx="76200" cy="228600"/>
          </a:xfrm>
          <a:prstGeom prst="line">
            <a:avLst/>
          </a:prstGeom>
          <a:noFill/>
          <a:ln w="9525">
            <a:solidFill>
              <a:schemeClr val="tx1"/>
            </a:solidFill>
            <a:round/>
            <a:headEnd/>
            <a:tailEnd/>
          </a:ln>
        </p:spPr>
        <p:txBody>
          <a:bodyPr/>
          <a:lstStyle/>
          <a:p>
            <a:endParaRPr lang="en-US"/>
          </a:p>
        </p:txBody>
      </p:sp>
      <p:sp>
        <p:nvSpPr>
          <p:cNvPr id="42036" name="Line 58"/>
          <p:cNvSpPr>
            <a:spLocks noChangeShapeType="1"/>
          </p:cNvSpPr>
          <p:nvPr/>
        </p:nvSpPr>
        <p:spPr bwMode="auto">
          <a:xfrm>
            <a:off x="3613150" y="3001963"/>
            <a:ext cx="0" cy="762000"/>
          </a:xfrm>
          <a:prstGeom prst="line">
            <a:avLst/>
          </a:prstGeom>
          <a:noFill/>
          <a:ln w="25400">
            <a:solidFill>
              <a:schemeClr val="tx1"/>
            </a:solidFill>
            <a:round/>
            <a:headEnd type="oval" w="med" len="med"/>
            <a:tailEnd type="triangle" w="lg" len="lg"/>
          </a:ln>
        </p:spPr>
        <p:txBody>
          <a:bodyPr/>
          <a:lstStyle/>
          <a:p>
            <a:endParaRPr lang="en-US"/>
          </a:p>
        </p:txBody>
      </p:sp>
      <p:sp>
        <p:nvSpPr>
          <p:cNvPr id="42037" name="Line 59"/>
          <p:cNvSpPr>
            <a:spLocks noChangeShapeType="1"/>
          </p:cNvSpPr>
          <p:nvPr/>
        </p:nvSpPr>
        <p:spPr bwMode="auto">
          <a:xfrm flipH="1">
            <a:off x="3765550" y="2849563"/>
            <a:ext cx="76200" cy="228600"/>
          </a:xfrm>
          <a:prstGeom prst="line">
            <a:avLst/>
          </a:prstGeom>
          <a:noFill/>
          <a:ln w="9525">
            <a:solidFill>
              <a:schemeClr val="tx1"/>
            </a:solidFill>
            <a:round/>
            <a:headEnd/>
            <a:tailEnd/>
          </a:ln>
        </p:spPr>
        <p:txBody>
          <a:bodyPr/>
          <a:lstStyle/>
          <a:p>
            <a:endParaRPr lang="en-US"/>
          </a:p>
        </p:txBody>
      </p:sp>
      <p:sp>
        <p:nvSpPr>
          <p:cNvPr id="42038" name="Line 60"/>
          <p:cNvSpPr>
            <a:spLocks noChangeShapeType="1"/>
          </p:cNvSpPr>
          <p:nvPr/>
        </p:nvSpPr>
        <p:spPr bwMode="auto">
          <a:xfrm flipH="1">
            <a:off x="3841750" y="2849563"/>
            <a:ext cx="76200" cy="228600"/>
          </a:xfrm>
          <a:prstGeom prst="line">
            <a:avLst/>
          </a:prstGeom>
          <a:noFill/>
          <a:ln w="9525">
            <a:solidFill>
              <a:schemeClr val="tx1"/>
            </a:solidFill>
            <a:round/>
            <a:headEnd/>
            <a:tailEnd/>
          </a:ln>
        </p:spPr>
        <p:txBody>
          <a:bodyPr/>
          <a:lstStyle/>
          <a:p>
            <a:endParaRPr lang="en-US"/>
          </a:p>
        </p:txBody>
      </p:sp>
      <p:sp>
        <p:nvSpPr>
          <p:cNvPr id="42039" name="Line 61"/>
          <p:cNvSpPr>
            <a:spLocks noChangeShapeType="1"/>
          </p:cNvSpPr>
          <p:nvPr/>
        </p:nvSpPr>
        <p:spPr bwMode="auto">
          <a:xfrm>
            <a:off x="5594350" y="3001963"/>
            <a:ext cx="0" cy="762000"/>
          </a:xfrm>
          <a:prstGeom prst="line">
            <a:avLst/>
          </a:prstGeom>
          <a:noFill/>
          <a:ln w="25400">
            <a:solidFill>
              <a:schemeClr val="tx1"/>
            </a:solidFill>
            <a:round/>
            <a:headEnd type="oval" w="med" len="med"/>
            <a:tailEnd type="triangle" w="lg" len="lg"/>
          </a:ln>
        </p:spPr>
        <p:txBody>
          <a:bodyPr/>
          <a:lstStyle/>
          <a:p>
            <a:endParaRPr lang="en-US"/>
          </a:p>
        </p:txBody>
      </p:sp>
      <p:sp>
        <p:nvSpPr>
          <p:cNvPr id="42040" name="Line 62"/>
          <p:cNvSpPr>
            <a:spLocks noChangeShapeType="1"/>
          </p:cNvSpPr>
          <p:nvPr/>
        </p:nvSpPr>
        <p:spPr bwMode="auto">
          <a:xfrm flipH="1">
            <a:off x="5746750" y="2849563"/>
            <a:ext cx="76200" cy="228600"/>
          </a:xfrm>
          <a:prstGeom prst="line">
            <a:avLst/>
          </a:prstGeom>
          <a:noFill/>
          <a:ln w="9525">
            <a:solidFill>
              <a:schemeClr val="tx1"/>
            </a:solidFill>
            <a:round/>
            <a:headEnd/>
            <a:tailEnd/>
          </a:ln>
        </p:spPr>
        <p:txBody>
          <a:bodyPr/>
          <a:lstStyle/>
          <a:p>
            <a:endParaRPr lang="en-US"/>
          </a:p>
        </p:txBody>
      </p:sp>
      <p:sp>
        <p:nvSpPr>
          <p:cNvPr id="42041" name="Line 63"/>
          <p:cNvSpPr>
            <a:spLocks noChangeShapeType="1"/>
          </p:cNvSpPr>
          <p:nvPr/>
        </p:nvSpPr>
        <p:spPr bwMode="auto">
          <a:xfrm flipH="1">
            <a:off x="5822950" y="2849563"/>
            <a:ext cx="76200" cy="228600"/>
          </a:xfrm>
          <a:prstGeom prst="line">
            <a:avLst/>
          </a:prstGeom>
          <a:noFill/>
          <a:ln w="9525">
            <a:solidFill>
              <a:schemeClr val="tx1"/>
            </a:solidFill>
            <a:round/>
            <a:headEnd/>
            <a:tailEnd/>
          </a:ln>
        </p:spPr>
        <p:txBody>
          <a:bodyPr/>
          <a:lstStyle/>
          <a:p>
            <a:endParaRPr lang="en-US"/>
          </a:p>
        </p:txBody>
      </p:sp>
      <p:sp>
        <p:nvSpPr>
          <p:cNvPr id="42042" name="Line 64"/>
          <p:cNvSpPr>
            <a:spLocks noChangeShapeType="1"/>
          </p:cNvSpPr>
          <p:nvPr/>
        </p:nvSpPr>
        <p:spPr bwMode="auto">
          <a:xfrm>
            <a:off x="7727950" y="3001963"/>
            <a:ext cx="0" cy="762000"/>
          </a:xfrm>
          <a:prstGeom prst="line">
            <a:avLst/>
          </a:prstGeom>
          <a:noFill/>
          <a:ln w="25400">
            <a:solidFill>
              <a:schemeClr val="tx1"/>
            </a:solidFill>
            <a:round/>
            <a:headEnd type="oval" w="med" len="med"/>
            <a:tailEnd type="triangle" w="lg" len="lg"/>
          </a:ln>
        </p:spPr>
        <p:txBody>
          <a:bodyPr/>
          <a:lstStyle/>
          <a:p>
            <a:endParaRPr lang="en-US"/>
          </a:p>
        </p:txBody>
      </p:sp>
      <p:sp>
        <p:nvSpPr>
          <p:cNvPr id="42043" name="Line 65"/>
          <p:cNvSpPr>
            <a:spLocks noChangeShapeType="1"/>
          </p:cNvSpPr>
          <p:nvPr/>
        </p:nvSpPr>
        <p:spPr bwMode="auto">
          <a:xfrm>
            <a:off x="412750" y="3001963"/>
            <a:ext cx="7696200" cy="0"/>
          </a:xfrm>
          <a:prstGeom prst="line">
            <a:avLst/>
          </a:prstGeom>
          <a:noFill/>
          <a:ln w="9525">
            <a:solidFill>
              <a:schemeClr val="tx1"/>
            </a:solidFill>
            <a:round/>
            <a:headEnd/>
            <a:tailEnd type="triangle" w="med" len="med"/>
          </a:ln>
        </p:spPr>
        <p:txBody>
          <a:bodyPr/>
          <a:lstStyle/>
          <a:p>
            <a:endParaRPr lang="en-US"/>
          </a:p>
        </p:txBody>
      </p:sp>
      <p:sp>
        <p:nvSpPr>
          <p:cNvPr id="42044" name="Text Box 66"/>
          <p:cNvSpPr txBox="1">
            <a:spLocks noChangeArrowheads="1"/>
          </p:cNvSpPr>
          <p:nvPr/>
        </p:nvSpPr>
        <p:spPr bwMode="auto">
          <a:xfrm>
            <a:off x="1431925" y="3810000"/>
            <a:ext cx="438150" cy="366713"/>
          </a:xfrm>
          <a:prstGeom prst="rect">
            <a:avLst/>
          </a:prstGeom>
          <a:noFill/>
          <a:ln w="9525">
            <a:noFill/>
            <a:miter lim="800000"/>
            <a:headEnd/>
            <a:tailEnd/>
          </a:ln>
        </p:spPr>
        <p:txBody>
          <a:bodyPr wrap="none">
            <a:spAutoFit/>
          </a:bodyPr>
          <a:lstStyle/>
          <a:p>
            <a:r>
              <a:rPr lang="en-US" b="1" i="1">
                <a:latin typeface="Times New Roman" pitchFamily="18" charset="0"/>
              </a:rPr>
              <a:t>P</a:t>
            </a:r>
            <a:r>
              <a:rPr lang="en-US" b="1">
                <a:latin typeface="Times New Roman" pitchFamily="18" charset="0"/>
                <a:cs typeface="Times New Roman" pitchFamily="18" charset="0"/>
              </a:rPr>
              <a:t>↓</a:t>
            </a:r>
            <a:endParaRPr lang="en-US" b="1">
              <a:latin typeface="Times New Roman" pitchFamily="18" charset="0"/>
            </a:endParaRPr>
          </a:p>
        </p:txBody>
      </p:sp>
      <p:sp>
        <p:nvSpPr>
          <p:cNvPr id="42045" name="Text Box 67"/>
          <p:cNvSpPr txBox="1">
            <a:spLocks noChangeArrowheads="1"/>
          </p:cNvSpPr>
          <p:nvPr/>
        </p:nvSpPr>
        <p:spPr bwMode="auto">
          <a:xfrm>
            <a:off x="1619250" y="4495800"/>
            <a:ext cx="438150" cy="366713"/>
          </a:xfrm>
          <a:prstGeom prst="rect">
            <a:avLst/>
          </a:prstGeom>
          <a:noFill/>
          <a:ln w="9525">
            <a:noFill/>
            <a:miter lim="800000"/>
            <a:headEnd/>
            <a:tailEnd/>
          </a:ln>
        </p:spPr>
        <p:txBody>
          <a:bodyPr wrap="none">
            <a:spAutoFit/>
          </a:bodyPr>
          <a:lstStyle/>
          <a:p>
            <a:r>
              <a:rPr lang="en-US" b="1" i="1">
                <a:latin typeface="Times New Roman" pitchFamily="18" charset="0"/>
              </a:rPr>
              <a:t>P</a:t>
            </a:r>
            <a:r>
              <a:rPr lang="en-US" b="1">
                <a:latin typeface="Times New Roman" pitchFamily="18" charset="0"/>
                <a:cs typeface="Times New Roman" pitchFamily="18" charset="0"/>
              </a:rPr>
              <a:t>↑</a:t>
            </a:r>
          </a:p>
        </p:txBody>
      </p:sp>
      <p:sp>
        <p:nvSpPr>
          <p:cNvPr id="42046" name="Rectangle 68"/>
          <p:cNvSpPr>
            <a:spLocks noChangeArrowheads="1"/>
          </p:cNvSpPr>
          <p:nvPr/>
        </p:nvSpPr>
        <p:spPr bwMode="auto">
          <a:xfrm>
            <a:off x="914400" y="1219200"/>
            <a:ext cx="6553200" cy="701675"/>
          </a:xfrm>
          <a:prstGeom prst="rect">
            <a:avLst/>
          </a:prstGeom>
          <a:noFill/>
          <a:ln w="9525">
            <a:noFill/>
            <a:miter lim="800000"/>
            <a:headEnd/>
            <a:tailEnd/>
          </a:ln>
        </p:spPr>
        <p:txBody>
          <a:bodyPr anchor="ctr">
            <a:spAutoFit/>
          </a:bodyPr>
          <a:lstStyle/>
          <a:p>
            <a:r>
              <a:rPr lang="en-US" altLang="ko-KR" sz="2000">
                <a:latin typeface="Calibri" pitchFamily="34" charset="0"/>
                <a:ea typeface="Gulim"/>
                <a:cs typeface="Gulim"/>
              </a:rPr>
              <a:t>Partial polarization switching by pulses of varying durations.  </a:t>
            </a:r>
          </a:p>
          <a:p>
            <a:r>
              <a:rPr lang="en-US" altLang="ko-KR" sz="2000">
                <a:latin typeface="Calibri" pitchFamily="34" charset="0"/>
                <a:ea typeface="Gulim"/>
                <a:cs typeface="Gulim"/>
              </a:rPr>
              <a:t>Electric field -1.43 MV/cm</a:t>
            </a:r>
            <a:endParaRPr lang="en-US" altLang="ko-KR" sz="2000" u="sng">
              <a:latin typeface="Calibri" pitchFamily="34" charset="0"/>
              <a:ea typeface="Gulim"/>
              <a:cs typeface="Gulim"/>
              <a:sym typeface="Symbol" pitchFamily="18" charset="2"/>
            </a:endParaRPr>
          </a:p>
        </p:txBody>
      </p:sp>
      <p:sp>
        <p:nvSpPr>
          <p:cNvPr id="42047" name="Rectangle 69"/>
          <p:cNvSpPr>
            <a:spLocks noChangeArrowheads="1"/>
          </p:cNvSpPr>
          <p:nvPr/>
        </p:nvSpPr>
        <p:spPr bwMode="auto">
          <a:xfrm>
            <a:off x="762000" y="5410200"/>
            <a:ext cx="6248400" cy="396875"/>
          </a:xfrm>
          <a:prstGeom prst="rect">
            <a:avLst/>
          </a:prstGeom>
          <a:noFill/>
          <a:ln w="9525">
            <a:noFill/>
            <a:miter lim="800000"/>
            <a:headEnd/>
            <a:tailEnd/>
          </a:ln>
        </p:spPr>
        <p:txBody>
          <a:bodyPr anchor="ctr">
            <a:spAutoFit/>
          </a:bodyPr>
          <a:lstStyle/>
          <a:p>
            <a:r>
              <a:rPr lang="en-US" altLang="ko-KR" sz="2000">
                <a:latin typeface="Calibri" pitchFamily="34" charset="0"/>
                <a:ea typeface="Gulim"/>
                <a:cs typeface="Gulim"/>
                <a:sym typeface="Symbol" pitchFamily="18" charset="2"/>
              </a:rPr>
              <a:t>Polarization switches at the microsecond time scale.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thermal runaway"/>
          <p:cNvPicPr>
            <a:picLocks noChangeAspect="1" noChangeArrowheads="1"/>
          </p:cNvPicPr>
          <p:nvPr/>
        </p:nvPicPr>
        <p:blipFill>
          <a:blip r:embed="rId2"/>
          <a:srcRect/>
          <a:stretch>
            <a:fillRect/>
          </a:stretch>
        </p:blipFill>
        <p:spPr bwMode="auto">
          <a:xfrm>
            <a:off x="76200" y="1262063"/>
            <a:ext cx="6705600" cy="5138737"/>
          </a:xfrm>
          <a:prstGeom prst="rect">
            <a:avLst/>
          </a:prstGeom>
          <a:noFill/>
          <a:ln w="9525">
            <a:noFill/>
            <a:miter lim="800000"/>
            <a:headEnd/>
            <a:tailEnd/>
          </a:ln>
        </p:spPr>
      </p:pic>
      <p:sp>
        <p:nvSpPr>
          <p:cNvPr id="71683" name="Text Box 3"/>
          <p:cNvSpPr txBox="1">
            <a:spLocks noChangeArrowheads="1"/>
          </p:cNvSpPr>
          <p:nvPr/>
        </p:nvSpPr>
        <p:spPr bwMode="auto">
          <a:xfrm>
            <a:off x="0" y="196850"/>
            <a:ext cx="9144000" cy="579438"/>
          </a:xfrm>
          <a:prstGeom prst="rect">
            <a:avLst/>
          </a:prstGeom>
          <a:noFill/>
          <a:ln w="9525">
            <a:noFill/>
            <a:miter lim="800000"/>
            <a:headEnd/>
            <a:tailEnd/>
          </a:ln>
        </p:spPr>
        <p:txBody>
          <a:bodyPr>
            <a:spAutoFit/>
          </a:bodyPr>
          <a:lstStyle/>
          <a:p>
            <a:pPr algn="ctr"/>
            <a:r>
              <a:rPr lang="en-US" sz="3200" b="1">
                <a:latin typeface="Calibri" pitchFamily="34" charset="0"/>
              </a:rPr>
              <a:t>Dielectric breakdown</a:t>
            </a:r>
          </a:p>
        </p:txBody>
      </p:sp>
      <p:sp>
        <p:nvSpPr>
          <p:cNvPr id="71684" name="Text Box 4"/>
          <p:cNvSpPr txBox="1">
            <a:spLocks noChangeArrowheads="1"/>
          </p:cNvSpPr>
          <p:nvPr/>
        </p:nvSpPr>
        <p:spPr bwMode="auto">
          <a:xfrm>
            <a:off x="6019800" y="1955800"/>
            <a:ext cx="2971800" cy="2073275"/>
          </a:xfrm>
          <a:prstGeom prst="rect">
            <a:avLst/>
          </a:prstGeom>
          <a:noFill/>
          <a:ln w="9525">
            <a:noFill/>
            <a:miter lim="800000"/>
            <a:headEnd/>
            <a:tailEnd/>
          </a:ln>
        </p:spPr>
        <p:txBody>
          <a:bodyPr>
            <a:spAutoFit/>
          </a:bodyPr>
          <a:lstStyle/>
          <a:p>
            <a:r>
              <a:rPr lang="en-US" sz="2000">
                <a:latin typeface="Calibri" pitchFamily="34" charset="0"/>
              </a:rPr>
              <a:t>Breakdown time </a:t>
            </a:r>
            <a:r>
              <a:rPr lang="en-US" sz="2000" i="1">
                <a:latin typeface="Calibri" pitchFamily="34" charset="0"/>
              </a:rPr>
              <a:t>t</a:t>
            </a:r>
            <a:r>
              <a:rPr lang="en-US" sz="2000">
                <a:latin typeface="Calibri" pitchFamily="34" charset="0"/>
              </a:rPr>
              <a:t> </a:t>
            </a:r>
            <a:r>
              <a:rPr lang="en-US" sz="2000">
                <a:latin typeface="Calibri" pitchFamily="34" charset="0"/>
                <a:sym typeface="Symbol" pitchFamily="18" charset="2"/>
              </a:rPr>
              <a:t> </a:t>
            </a:r>
            <a:r>
              <a:rPr lang="en-US" sz="2000" i="1">
                <a:latin typeface="Calibri" pitchFamily="34" charset="0"/>
                <a:sym typeface="Symbol" pitchFamily="18" charset="2"/>
              </a:rPr>
              <a:t>E</a:t>
            </a:r>
            <a:r>
              <a:rPr lang="en-US" sz="2000" baseline="30000">
                <a:latin typeface="Calibri" pitchFamily="34" charset="0"/>
                <a:sym typeface="Symbol" pitchFamily="18" charset="2"/>
              </a:rPr>
              <a:t>2</a:t>
            </a:r>
            <a:endParaRPr lang="en-US" sz="1000">
              <a:latin typeface="Calibri" pitchFamily="34" charset="0"/>
              <a:sym typeface="Symbol" pitchFamily="18" charset="2"/>
            </a:endParaRPr>
          </a:p>
          <a:p>
            <a:endParaRPr lang="en-US" sz="1000">
              <a:latin typeface="Calibri" pitchFamily="34" charset="0"/>
              <a:sym typeface="Symbol" pitchFamily="18" charset="2"/>
            </a:endParaRPr>
          </a:p>
          <a:p>
            <a:r>
              <a:rPr lang="en-US" sz="2000">
                <a:latin typeface="Calibri" pitchFamily="34" charset="0"/>
                <a:sym typeface="Symbol" pitchFamily="18" charset="2"/>
              </a:rPr>
              <a:t>High fields can be applied using short electrical pulses!</a:t>
            </a:r>
          </a:p>
          <a:p>
            <a:endParaRPr lang="en-US" sz="2000">
              <a:latin typeface="Calibri" pitchFamily="34" charset="0"/>
              <a:sym typeface="Symbol" pitchFamily="18" charset="2"/>
            </a:endParaRPr>
          </a:p>
          <a:p>
            <a:r>
              <a:rPr lang="en-US" sz="2000" b="1">
                <a:latin typeface="Calibri" pitchFamily="34" charset="0"/>
                <a:sym typeface="Symbol" pitchFamily="18" charset="2"/>
              </a:rPr>
              <a:t>PbZr</a:t>
            </a:r>
            <a:r>
              <a:rPr lang="en-US" sz="2000" b="1" baseline="-25000">
                <a:latin typeface="Calibri" pitchFamily="34" charset="0"/>
                <a:sym typeface="Symbol" pitchFamily="18" charset="2"/>
              </a:rPr>
              <a:t>0.2</a:t>
            </a:r>
            <a:r>
              <a:rPr lang="en-US" sz="2000" b="1">
                <a:latin typeface="Calibri" pitchFamily="34" charset="0"/>
                <a:sym typeface="Symbol" pitchFamily="18" charset="2"/>
              </a:rPr>
              <a:t>Ti</a:t>
            </a:r>
            <a:r>
              <a:rPr lang="en-US" sz="2000" b="1" baseline="-25000">
                <a:latin typeface="Calibri" pitchFamily="34" charset="0"/>
                <a:sym typeface="Symbol" pitchFamily="18" charset="2"/>
              </a:rPr>
              <a:t>0.8</a:t>
            </a:r>
            <a:r>
              <a:rPr lang="en-US" sz="2000" b="1">
                <a:latin typeface="Calibri" pitchFamily="34" charset="0"/>
                <a:sym typeface="Symbol" pitchFamily="18" charset="2"/>
              </a:rPr>
              <a:t>O</a:t>
            </a:r>
            <a:r>
              <a:rPr lang="en-US" sz="2000" b="1" baseline="-25000">
                <a:latin typeface="Calibri" pitchFamily="34" charset="0"/>
                <a:sym typeface="Symbol" pitchFamily="18" charset="2"/>
              </a:rPr>
              <a:t>3</a:t>
            </a:r>
            <a:r>
              <a:rPr lang="en-US" sz="2000" b="1">
                <a:latin typeface="Calibri" pitchFamily="34" charset="0"/>
                <a:sym typeface="Symbol" pitchFamily="18" charset="2"/>
              </a:rPr>
              <a:t> 35-nm film</a:t>
            </a:r>
          </a:p>
        </p:txBody>
      </p:sp>
      <p:sp>
        <p:nvSpPr>
          <p:cNvPr id="71685" name="Text Box 5"/>
          <p:cNvSpPr txBox="1">
            <a:spLocks noChangeArrowheads="1"/>
          </p:cNvSpPr>
          <p:nvPr/>
        </p:nvSpPr>
        <p:spPr bwMode="auto">
          <a:xfrm>
            <a:off x="1219200" y="914400"/>
            <a:ext cx="7239000" cy="701675"/>
          </a:xfrm>
          <a:prstGeom prst="rect">
            <a:avLst/>
          </a:prstGeom>
          <a:noFill/>
          <a:ln w="9525">
            <a:noFill/>
            <a:miter lim="800000"/>
            <a:headEnd/>
            <a:tailEnd/>
          </a:ln>
        </p:spPr>
        <p:txBody>
          <a:bodyPr>
            <a:spAutoFit/>
          </a:bodyPr>
          <a:lstStyle/>
          <a:p>
            <a:r>
              <a:rPr lang="en-US" sz="2000">
                <a:latin typeface="Calibri" pitchFamily="34" charset="0"/>
              </a:rPr>
              <a:t>Experimental challenge:  how can we apply high electric fields avoiding irreversible dielectric breakdown?</a:t>
            </a:r>
            <a:endParaRPr lang="en-US" sz="2000">
              <a:latin typeface="Calibri" pitchFamily="34" charset="0"/>
              <a:sym typeface="Symbol" pitchFamily="18" charset="2"/>
            </a:endParaRPr>
          </a:p>
        </p:txBody>
      </p:sp>
      <p:sp>
        <p:nvSpPr>
          <p:cNvPr id="71686" name="Line 7"/>
          <p:cNvSpPr>
            <a:spLocks noChangeShapeType="1"/>
          </p:cNvSpPr>
          <p:nvPr/>
        </p:nvSpPr>
        <p:spPr bwMode="auto">
          <a:xfrm flipV="1">
            <a:off x="1524000" y="4800600"/>
            <a:ext cx="4343400" cy="0"/>
          </a:xfrm>
          <a:prstGeom prst="line">
            <a:avLst/>
          </a:prstGeom>
          <a:noFill/>
          <a:ln w="19050">
            <a:solidFill>
              <a:srgbClr val="FF0000"/>
            </a:solidFill>
            <a:prstDash val="sysDot"/>
            <a:round/>
            <a:headEnd/>
            <a:tailEnd/>
          </a:ln>
        </p:spPr>
        <p:txBody>
          <a:bodyPr/>
          <a:lstStyle/>
          <a:p>
            <a:endParaRPr lang="en-US"/>
          </a:p>
        </p:txBody>
      </p:sp>
      <p:sp>
        <p:nvSpPr>
          <p:cNvPr id="71687" name="Line 8"/>
          <p:cNvSpPr>
            <a:spLocks noChangeShapeType="1"/>
          </p:cNvSpPr>
          <p:nvPr/>
        </p:nvSpPr>
        <p:spPr bwMode="auto">
          <a:xfrm flipH="1">
            <a:off x="5943600" y="4800600"/>
            <a:ext cx="304800" cy="0"/>
          </a:xfrm>
          <a:prstGeom prst="line">
            <a:avLst/>
          </a:prstGeom>
          <a:noFill/>
          <a:ln w="25400">
            <a:solidFill>
              <a:srgbClr val="FF0000"/>
            </a:solidFill>
            <a:round/>
            <a:headEnd/>
            <a:tailEnd type="triangle" w="med" len="med"/>
          </a:ln>
        </p:spPr>
        <p:txBody>
          <a:bodyPr/>
          <a:lstStyle/>
          <a:p>
            <a:endParaRPr lang="en-US"/>
          </a:p>
        </p:txBody>
      </p:sp>
      <p:sp>
        <p:nvSpPr>
          <p:cNvPr id="71688" name="Text Box 9"/>
          <p:cNvSpPr txBox="1">
            <a:spLocks noChangeArrowheads="1"/>
          </p:cNvSpPr>
          <p:nvPr/>
        </p:nvSpPr>
        <p:spPr bwMode="auto">
          <a:xfrm>
            <a:off x="6248400" y="4572000"/>
            <a:ext cx="914400" cy="396875"/>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50 ns</a:t>
            </a:r>
            <a:endParaRPr lang="en-US" sz="2000" b="1">
              <a:solidFill>
                <a:srgbClr val="FF0000"/>
              </a:solidFill>
              <a:latin typeface="Calibri" pitchFamily="34" charset="0"/>
              <a:sym typeface="Symbol" pitchFamily="18" charset="2"/>
            </a:endParaRPr>
          </a:p>
        </p:txBody>
      </p:sp>
      <p:sp>
        <p:nvSpPr>
          <p:cNvPr id="71689" name="Text Box 10"/>
          <p:cNvSpPr txBox="1">
            <a:spLocks noChangeArrowheads="1"/>
          </p:cNvSpPr>
          <p:nvPr/>
        </p:nvSpPr>
        <p:spPr bwMode="auto">
          <a:xfrm>
            <a:off x="1371600" y="6172200"/>
            <a:ext cx="5410200" cy="366713"/>
          </a:xfrm>
          <a:prstGeom prst="rect">
            <a:avLst/>
          </a:prstGeom>
          <a:noFill/>
          <a:ln w="9525">
            <a:noFill/>
            <a:miter lim="800000"/>
            <a:headEnd/>
            <a:tailEnd/>
          </a:ln>
        </p:spPr>
        <p:txBody>
          <a:bodyPr>
            <a:spAutoFit/>
          </a:bodyPr>
          <a:lstStyle/>
          <a:p>
            <a:r>
              <a:rPr lang="en-US">
                <a:latin typeface="Calibri" pitchFamily="34" charset="0"/>
              </a:rPr>
              <a:t>A. Grigoriev </a:t>
            </a:r>
            <a:r>
              <a:rPr lang="en-US" i="1">
                <a:latin typeface="Calibri" pitchFamily="34" charset="0"/>
              </a:rPr>
              <a:t>et al.</a:t>
            </a:r>
            <a:r>
              <a:rPr lang="en-US">
                <a:latin typeface="Calibri" pitchFamily="34" charset="0"/>
              </a:rPr>
              <a:t>, Phys. Rev. Lett. </a:t>
            </a:r>
            <a:r>
              <a:rPr lang="en-US" b="1">
                <a:latin typeface="Calibri" pitchFamily="34" charset="0"/>
              </a:rPr>
              <a:t>100</a:t>
            </a:r>
            <a:r>
              <a:rPr lang="en-US">
                <a:latin typeface="Calibri" pitchFamily="34" charset="0"/>
              </a:rPr>
              <a:t>, 027608 (2008)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0" y="152400"/>
            <a:ext cx="9144000" cy="579438"/>
          </a:xfrm>
          <a:prstGeom prst="rect">
            <a:avLst/>
          </a:prstGeom>
          <a:noFill/>
          <a:ln w="9525">
            <a:noFill/>
            <a:miter lim="800000"/>
            <a:headEnd/>
            <a:tailEnd/>
          </a:ln>
        </p:spPr>
        <p:txBody>
          <a:bodyPr>
            <a:spAutoFit/>
          </a:bodyPr>
          <a:lstStyle/>
          <a:p>
            <a:pPr algn="ctr"/>
            <a:r>
              <a:rPr lang="en-US" sz="3200" b="1">
                <a:latin typeface="Calibri" pitchFamily="34" charset="0"/>
              </a:rPr>
              <a:t>Probing piezoelectric strain at high fields</a:t>
            </a:r>
          </a:p>
        </p:txBody>
      </p:sp>
      <p:pic>
        <p:nvPicPr>
          <p:cNvPr id="72707" name="Picture 3" descr="highest strain"/>
          <p:cNvPicPr>
            <a:picLocks noChangeAspect="1" noChangeArrowheads="1"/>
          </p:cNvPicPr>
          <p:nvPr/>
        </p:nvPicPr>
        <p:blipFill>
          <a:blip r:embed="rId2"/>
          <a:srcRect l="4793" t="2501" r="14377" b="6253"/>
          <a:stretch>
            <a:fillRect/>
          </a:stretch>
        </p:blipFill>
        <p:spPr bwMode="auto">
          <a:xfrm>
            <a:off x="82550" y="820738"/>
            <a:ext cx="5480050" cy="4741862"/>
          </a:xfrm>
          <a:prstGeom prst="rect">
            <a:avLst/>
          </a:prstGeom>
          <a:noFill/>
          <a:ln w="9525">
            <a:noFill/>
            <a:miter lim="800000"/>
            <a:headEnd/>
            <a:tailEnd/>
          </a:ln>
        </p:spPr>
      </p:pic>
      <p:sp>
        <p:nvSpPr>
          <p:cNvPr id="72708" name="Text Box 4"/>
          <p:cNvSpPr txBox="1">
            <a:spLocks noChangeArrowheads="1"/>
          </p:cNvSpPr>
          <p:nvPr/>
        </p:nvSpPr>
        <p:spPr bwMode="auto">
          <a:xfrm>
            <a:off x="5638800" y="4435475"/>
            <a:ext cx="2895600" cy="1311275"/>
          </a:xfrm>
          <a:prstGeom prst="rect">
            <a:avLst/>
          </a:prstGeom>
          <a:noFill/>
          <a:ln w="9525">
            <a:noFill/>
            <a:miter lim="800000"/>
            <a:headEnd/>
            <a:tailEnd/>
          </a:ln>
        </p:spPr>
        <p:txBody>
          <a:bodyPr>
            <a:spAutoFit/>
          </a:bodyPr>
          <a:lstStyle/>
          <a:p>
            <a:r>
              <a:rPr lang="en-US" sz="2000">
                <a:latin typeface="Calibri" pitchFamily="34" charset="0"/>
              </a:rPr>
              <a:t>8 ns electric field pulses</a:t>
            </a:r>
          </a:p>
          <a:p>
            <a:endParaRPr lang="en-US" sz="2000">
              <a:latin typeface="Calibri" pitchFamily="34" charset="0"/>
            </a:endParaRPr>
          </a:p>
          <a:p>
            <a:endParaRPr lang="en-US" sz="2000" b="1" u="sng">
              <a:latin typeface="Calibri" pitchFamily="34" charset="0"/>
            </a:endParaRPr>
          </a:p>
          <a:p>
            <a:r>
              <a:rPr lang="en-US" sz="2000" b="1" u="sng">
                <a:latin typeface="Calibri" pitchFamily="34" charset="0"/>
              </a:rPr>
              <a:t>Piezoelectric strain 2.7%</a:t>
            </a:r>
          </a:p>
        </p:txBody>
      </p:sp>
      <p:sp>
        <p:nvSpPr>
          <p:cNvPr id="72709" name="Text Box 5"/>
          <p:cNvSpPr txBox="1">
            <a:spLocks noChangeArrowheads="1"/>
          </p:cNvSpPr>
          <p:nvPr/>
        </p:nvSpPr>
        <p:spPr bwMode="auto">
          <a:xfrm>
            <a:off x="990600" y="5638800"/>
            <a:ext cx="3281363" cy="1006475"/>
          </a:xfrm>
          <a:prstGeom prst="rect">
            <a:avLst/>
          </a:prstGeom>
          <a:noFill/>
          <a:ln w="9525">
            <a:noFill/>
            <a:miter lim="800000"/>
            <a:headEnd/>
            <a:tailEnd/>
          </a:ln>
        </p:spPr>
        <p:txBody>
          <a:bodyPr wrap="none">
            <a:spAutoFit/>
          </a:bodyPr>
          <a:lstStyle/>
          <a:p>
            <a:r>
              <a:rPr lang="en-US" sz="2000">
                <a:latin typeface="Calibri" pitchFamily="34" charset="0"/>
              </a:rPr>
              <a:t>Piezoelectric ceramics  </a:t>
            </a:r>
            <a:r>
              <a:rPr lang="en-US" sz="2000">
                <a:latin typeface="Times New Roman" pitchFamily="18" charset="0"/>
              </a:rPr>
              <a:t>~</a:t>
            </a:r>
            <a:r>
              <a:rPr lang="en-US" sz="2000">
                <a:latin typeface="Calibri" pitchFamily="34" charset="0"/>
              </a:rPr>
              <a:t>0.1%</a:t>
            </a:r>
          </a:p>
          <a:p>
            <a:r>
              <a:rPr lang="en-US" sz="2000">
                <a:latin typeface="Calibri" pitchFamily="34" charset="0"/>
              </a:rPr>
              <a:t>Ferroelectric thin films  </a:t>
            </a:r>
            <a:r>
              <a:rPr lang="en-US" sz="2000">
                <a:latin typeface="Times New Roman" pitchFamily="18" charset="0"/>
                <a:sym typeface="Symbol" pitchFamily="18" charset="2"/>
              </a:rPr>
              <a:t></a:t>
            </a:r>
            <a:r>
              <a:rPr lang="en-US" sz="2000">
                <a:latin typeface="Calibri" pitchFamily="34" charset="0"/>
              </a:rPr>
              <a:t>1.7%</a:t>
            </a:r>
          </a:p>
          <a:p>
            <a:r>
              <a:rPr lang="en-US" sz="2000">
                <a:latin typeface="Calibri" pitchFamily="34" charset="0"/>
              </a:rPr>
              <a:t>Polymers  </a:t>
            </a:r>
            <a:r>
              <a:rPr lang="en-US" sz="2000">
                <a:latin typeface="Times New Roman" pitchFamily="18" charset="0"/>
              </a:rPr>
              <a:t>~</a:t>
            </a:r>
            <a:r>
              <a:rPr lang="en-US" sz="2000">
                <a:latin typeface="Calibri" pitchFamily="34" charset="0"/>
              </a:rPr>
              <a:t>4%</a:t>
            </a:r>
          </a:p>
        </p:txBody>
      </p:sp>
      <p:pic>
        <p:nvPicPr>
          <p:cNvPr id="72710" name="Picture 6" descr="thermal runaway"/>
          <p:cNvPicPr>
            <a:picLocks noChangeAspect="1" noChangeArrowheads="1"/>
          </p:cNvPicPr>
          <p:nvPr/>
        </p:nvPicPr>
        <p:blipFill>
          <a:blip r:embed="rId3"/>
          <a:srcRect r="9584"/>
          <a:stretch>
            <a:fillRect/>
          </a:stretch>
        </p:blipFill>
        <p:spPr bwMode="auto">
          <a:xfrm>
            <a:off x="5264150" y="1143000"/>
            <a:ext cx="3651250" cy="3094038"/>
          </a:xfrm>
          <a:prstGeom prst="rect">
            <a:avLst/>
          </a:prstGeom>
          <a:noFill/>
          <a:ln w="9525">
            <a:noFill/>
            <a:miter lim="800000"/>
            <a:headEnd/>
            <a:tailEnd/>
          </a:ln>
        </p:spPr>
      </p:pic>
      <p:sp>
        <p:nvSpPr>
          <p:cNvPr id="72711" name="Rectangle 7"/>
          <p:cNvSpPr>
            <a:spLocks noChangeArrowheads="1"/>
          </p:cNvSpPr>
          <p:nvPr/>
        </p:nvSpPr>
        <p:spPr bwMode="auto">
          <a:xfrm>
            <a:off x="2514600" y="990600"/>
            <a:ext cx="2738438" cy="396875"/>
          </a:xfrm>
          <a:prstGeom prst="rect">
            <a:avLst/>
          </a:prstGeom>
          <a:noFill/>
          <a:ln w="9525">
            <a:noFill/>
            <a:miter lim="800000"/>
            <a:headEnd/>
            <a:tailEnd/>
          </a:ln>
          <a:effectLst/>
        </p:spPr>
        <p:txBody>
          <a:bodyPr wrap="none">
            <a:spAutoFit/>
          </a:bodyPr>
          <a:lstStyle/>
          <a:p>
            <a:r>
              <a:rPr lang="en-US" sz="2000" b="1">
                <a:latin typeface="Calibri" pitchFamily="34" charset="0"/>
                <a:sym typeface="Symbol" pitchFamily="18" charset="2"/>
              </a:rPr>
              <a:t>PbZr</a:t>
            </a:r>
            <a:r>
              <a:rPr lang="en-US" sz="2000" b="1" baseline="-25000">
                <a:latin typeface="Calibri" pitchFamily="34" charset="0"/>
                <a:sym typeface="Symbol" pitchFamily="18" charset="2"/>
              </a:rPr>
              <a:t>0.2</a:t>
            </a:r>
            <a:r>
              <a:rPr lang="en-US" sz="2000" b="1">
                <a:latin typeface="Calibri" pitchFamily="34" charset="0"/>
                <a:sym typeface="Symbol" pitchFamily="18" charset="2"/>
              </a:rPr>
              <a:t>Ti</a:t>
            </a:r>
            <a:r>
              <a:rPr lang="en-US" sz="2000" b="1" baseline="-25000">
                <a:latin typeface="Calibri" pitchFamily="34" charset="0"/>
                <a:sym typeface="Symbol" pitchFamily="18" charset="2"/>
              </a:rPr>
              <a:t>0.8</a:t>
            </a:r>
            <a:r>
              <a:rPr lang="en-US" sz="2000" b="1">
                <a:latin typeface="Calibri" pitchFamily="34" charset="0"/>
                <a:sym typeface="Symbol" pitchFamily="18" charset="2"/>
              </a:rPr>
              <a:t>O</a:t>
            </a:r>
            <a:r>
              <a:rPr lang="en-US" sz="2000" b="1" baseline="-25000">
                <a:latin typeface="Calibri" pitchFamily="34" charset="0"/>
                <a:sym typeface="Symbol" pitchFamily="18" charset="2"/>
              </a:rPr>
              <a:t>3</a:t>
            </a:r>
            <a:r>
              <a:rPr lang="en-US" sz="2000" b="1">
                <a:latin typeface="Calibri" pitchFamily="34" charset="0"/>
                <a:sym typeface="Symbol" pitchFamily="18" charset="2"/>
              </a:rPr>
              <a:t> 35-nm film</a:t>
            </a:r>
          </a:p>
        </p:txBody>
      </p:sp>
      <p:sp>
        <p:nvSpPr>
          <p:cNvPr id="72712" name="Line 8"/>
          <p:cNvSpPr>
            <a:spLocks noChangeShapeType="1"/>
          </p:cNvSpPr>
          <p:nvPr/>
        </p:nvSpPr>
        <p:spPr bwMode="auto">
          <a:xfrm flipH="1">
            <a:off x="8305800" y="3505200"/>
            <a:ext cx="533400" cy="1752600"/>
          </a:xfrm>
          <a:prstGeom prst="line">
            <a:avLst/>
          </a:prstGeom>
          <a:noFill/>
          <a:ln w="22225">
            <a:solidFill>
              <a:srgbClr val="FF0000"/>
            </a:solidFill>
            <a:round/>
            <a:headEnd type="stealth" w="lg" len="med"/>
            <a:tailEnd type="none" w="lg" len="med"/>
          </a:ln>
          <a:effectLst/>
        </p:spPr>
        <p:txBody>
          <a:bodyPr/>
          <a:lstStyle/>
          <a:p>
            <a:endParaRPr lang="en-US"/>
          </a:p>
        </p:txBody>
      </p:sp>
      <p:sp>
        <p:nvSpPr>
          <p:cNvPr id="72713" name="Text Box 10"/>
          <p:cNvSpPr txBox="1">
            <a:spLocks noChangeArrowheads="1"/>
          </p:cNvSpPr>
          <p:nvPr/>
        </p:nvSpPr>
        <p:spPr bwMode="auto">
          <a:xfrm>
            <a:off x="3581400" y="6324600"/>
            <a:ext cx="5410200" cy="366713"/>
          </a:xfrm>
          <a:prstGeom prst="rect">
            <a:avLst/>
          </a:prstGeom>
          <a:noFill/>
          <a:ln w="9525">
            <a:noFill/>
            <a:miter lim="800000"/>
            <a:headEnd/>
            <a:tailEnd/>
          </a:ln>
        </p:spPr>
        <p:txBody>
          <a:bodyPr>
            <a:spAutoFit/>
          </a:bodyPr>
          <a:lstStyle/>
          <a:p>
            <a:r>
              <a:rPr lang="en-US">
                <a:latin typeface="Calibri" pitchFamily="34" charset="0"/>
              </a:rPr>
              <a:t>A. Grigoriev </a:t>
            </a:r>
            <a:r>
              <a:rPr lang="en-US" i="1">
                <a:latin typeface="Calibri" pitchFamily="34" charset="0"/>
              </a:rPr>
              <a:t>et al.</a:t>
            </a:r>
            <a:r>
              <a:rPr lang="en-US">
                <a:latin typeface="Calibri" pitchFamily="34" charset="0"/>
              </a:rPr>
              <a:t>, Phys. Rev. Lett. </a:t>
            </a:r>
            <a:r>
              <a:rPr lang="en-US" b="1">
                <a:latin typeface="Calibri" pitchFamily="34" charset="0"/>
              </a:rPr>
              <a:t>100</a:t>
            </a:r>
            <a:r>
              <a:rPr lang="en-US">
                <a:latin typeface="Calibri" pitchFamily="34" charset="0"/>
              </a:rPr>
              <a:t>, 027608 (2008)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endParaRPr lang="en-US" sz="3600">
              <a:latin typeface="Times New Roman" pitchFamily="18" charset="0"/>
            </a:endParaRPr>
          </a:p>
        </p:txBody>
      </p:sp>
      <p:sp>
        <p:nvSpPr>
          <p:cNvPr id="7373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a:latin typeface="Calibri" pitchFamily="34" charset="0"/>
              </a:rPr>
              <a:t>Unexpectedly strong response at high electric fields</a:t>
            </a:r>
          </a:p>
        </p:txBody>
      </p:sp>
      <p:sp>
        <p:nvSpPr>
          <p:cNvPr id="73732" name="Text Box 4"/>
          <p:cNvSpPr txBox="1">
            <a:spLocks noChangeArrowheads="1"/>
          </p:cNvSpPr>
          <p:nvPr/>
        </p:nvSpPr>
        <p:spPr bwMode="auto">
          <a:xfrm>
            <a:off x="457200" y="5867400"/>
            <a:ext cx="3810000" cy="366713"/>
          </a:xfrm>
          <a:prstGeom prst="rect">
            <a:avLst/>
          </a:prstGeom>
          <a:noFill/>
          <a:ln w="9525">
            <a:noFill/>
            <a:miter lim="800000"/>
            <a:headEnd/>
            <a:tailEnd/>
          </a:ln>
        </p:spPr>
        <p:txBody>
          <a:bodyPr>
            <a:spAutoFit/>
          </a:bodyPr>
          <a:lstStyle/>
          <a:p>
            <a:r>
              <a:rPr lang="en-US">
                <a:latin typeface="Calibri" pitchFamily="34" charset="0"/>
              </a:rPr>
              <a:t>line:</a:t>
            </a:r>
            <a:r>
              <a:rPr lang="en-US">
                <a:latin typeface="Microsoft Sans Serif" pitchFamily="34" charset="0"/>
              </a:rPr>
              <a:t> </a:t>
            </a:r>
            <a:r>
              <a:rPr lang="en-US" i="1">
                <a:latin typeface="Symbol" pitchFamily="18" charset="2"/>
              </a:rPr>
              <a:t>e</a:t>
            </a:r>
            <a:r>
              <a:rPr lang="en-US" baseline="-25000">
                <a:latin typeface="Microsoft Sans Serif" pitchFamily="34" charset="0"/>
              </a:rPr>
              <a:t>3</a:t>
            </a:r>
            <a:r>
              <a:rPr lang="en-US">
                <a:latin typeface="Microsoft Sans Serif" pitchFamily="34" charset="0"/>
              </a:rPr>
              <a:t> = </a:t>
            </a:r>
            <a:r>
              <a:rPr lang="en-US" i="1">
                <a:latin typeface="Microsoft Sans Serif" pitchFamily="34" charset="0"/>
              </a:rPr>
              <a:t>d</a:t>
            </a:r>
            <a:r>
              <a:rPr lang="en-US" baseline="-25000">
                <a:latin typeface="Microsoft Sans Serif" pitchFamily="34" charset="0"/>
              </a:rPr>
              <a:t>33</a:t>
            </a:r>
            <a:r>
              <a:rPr lang="en-US">
                <a:latin typeface="Microsoft Sans Serif" pitchFamily="34" charset="0"/>
              </a:rPr>
              <a:t> </a:t>
            </a:r>
            <a:r>
              <a:rPr lang="en-US">
                <a:latin typeface="Microsoft Sans Serif" pitchFamily="34" charset="0"/>
                <a:sym typeface="Symbol" pitchFamily="18" charset="2"/>
              </a:rPr>
              <a:t> </a:t>
            </a:r>
            <a:r>
              <a:rPr lang="en-US" i="1">
                <a:latin typeface="Microsoft Sans Serif" pitchFamily="34" charset="0"/>
              </a:rPr>
              <a:t>E</a:t>
            </a:r>
            <a:r>
              <a:rPr lang="en-US" baseline="-25000">
                <a:latin typeface="Microsoft Sans Serif" pitchFamily="34" charset="0"/>
              </a:rPr>
              <a:t>3,  </a:t>
            </a:r>
            <a:r>
              <a:rPr lang="en-US" i="1">
                <a:latin typeface="Microsoft Sans Serif" pitchFamily="34" charset="0"/>
              </a:rPr>
              <a:t>d</a:t>
            </a:r>
            <a:r>
              <a:rPr lang="en-US" baseline="-25000">
                <a:latin typeface="Microsoft Sans Serif" pitchFamily="34" charset="0"/>
              </a:rPr>
              <a:t>33</a:t>
            </a:r>
            <a:r>
              <a:rPr lang="en-US">
                <a:latin typeface="Microsoft Sans Serif" pitchFamily="34" charset="0"/>
              </a:rPr>
              <a:t> </a:t>
            </a:r>
            <a:r>
              <a:rPr lang="en-US">
                <a:latin typeface="Microsoft Sans Serif" pitchFamily="34" charset="0"/>
                <a:sym typeface="Symbol" pitchFamily="18" charset="2"/>
              </a:rPr>
              <a:t></a:t>
            </a:r>
            <a:r>
              <a:rPr lang="en-US">
                <a:latin typeface="Microsoft Sans Serif" pitchFamily="34" charset="0"/>
              </a:rPr>
              <a:t> 45 </a:t>
            </a:r>
            <a:r>
              <a:rPr lang="en-US">
                <a:latin typeface="Calibri" pitchFamily="34" charset="0"/>
              </a:rPr>
              <a:t>pm/V</a:t>
            </a:r>
          </a:p>
        </p:txBody>
      </p:sp>
      <p:graphicFrame>
        <p:nvGraphicFramePr>
          <p:cNvPr id="73733" name="Object 5"/>
          <p:cNvGraphicFramePr>
            <a:graphicFrameLocks noChangeAspect="1"/>
          </p:cNvGraphicFramePr>
          <p:nvPr/>
        </p:nvGraphicFramePr>
        <p:xfrm>
          <a:off x="-152400" y="511175"/>
          <a:ext cx="6019800" cy="5737225"/>
        </p:xfrm>
        <a:graphic>
          <a:graphicData uri="http://schemas.openxmlformats.org/presentationml/2006/ole">
            <mc:AlternateContent xmlns:mc="http://schemas.openxmlformats.org/markup-compatibility/2006">
              <mc:Choice xmlns:v="urn:schemas-microsoft-com:vml" Requires="v">
                <p:oleObj spid="_x0000_s73742" name="Graph" r:id="rId3" imgW="3644640" imgH="3119040" progId="Origin50.Graph">
                  <p:embed/>
                </p:oleObj>
              </mc:Choice>
              <mc:Fallback>
                <p:oleObj name="Graph" r:id="rId3" imgW="3644640" imgH="3119040" progId="Origin50.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r="10168"/>
                      <a:stretch>
                        <a:fillRect/>
                      </a:stretch>
                    </p:blipFill>
                    <p:spPr bwMode="auto">
                      <a:xfrm>
                        <a:off x="-152400" y="511175"/>
                        <a:ext cx="6019800"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4" name="Line 6"/>
          <p:cNvSpPr>
            <a:spLocks noChangeShapeType="1"/>
          </p:cNvSpPr>
          <p:nvPr/>
        </p:nvSpPr>
        <p:spPr bwMode="auto">
          <a:xfrm flipV="1">
            <a:off x="5486400" y="1752600"/>
            <a:ext cx="0" cy="1676400"/>
          </a:xfrm>
          <a:prstGeom prst="line">
            <a:avLst/>
          </a:prstGeom>
          <a:noFill/>
          <a:ln w="25400">
            <a:solidFill>
              <a:srgbClr val="FF0000"/>
            </a:solidFill>
            <a:round/>
            <a:headEnd type="stealth" w="lg" len="lg"/>
            <a:tailEnd type="stealth" w="lg" len="lg"/>
          </a:ln>
        </p:spPr>
        <p:txBody>
          <a:bodyPr/>
          <a:lstStyle/>
          <a:p>
            <a:endParaRPr lang="en-US"/>
          </a:p>
        </p:txBody>
      </p:sp>
      <p:sp>
        <p:nvSpPr>
          <p:cNvPr id="73735" name="Text Box 7"/>
          <p:cNvSpPr txBox="1">
            <a:spLocks noChangeArrowheads="1"/>
          </p:cNvSpPr>
          <p:nvPr/>
        </p:nvSpPr>
        <p:spPr bwMode="auto">
          <a:xfrm>
            <a:off x="5867400" y="1203325"/>
            <a:ext cx="3276600" cy="3384550"/>
          </a:xfrm>
          <a:prstGeom prst="rect">
            <a:avLst/>
          </a:prstGeom>
          <a:noFill/>
          <a:ln w="9525">
            <a:noFill/>
            <a:miter lim="800000"/>
            <a:headEnd/>
            <a:tailEnd/>
          </a:ln>
        </p:spPr>
        <p:txBody>
          <a:bodyPr>
            <a:spAutoFit/>
          </a:bodyPr>
          <a:lstStyle/>
          <a:p>
            <a:r>
              <a:rPr lang="en-US" sz="2000">
                <a:latin typeface="Calibri" pitchFamily="34" charset="0"/>
              </a:rPr>
              <a:t>Strong response at high fields suggests:</a:t>
            </a:r>
          </a:p>
          <a:p>
            <a:endParaRPr lang="en-US" sz="800">
              <a:latin typeface="Calibri" pitchFamily="34" charset="0"/>
            </a:endParaRPr>
          </a:p>
          <a:p>
            <a:r>
              <a:rPr lang="en-US" sz="2000">
                <a:latin typeface="Calibri" pitchFamily="34" charset="0"/>
              </a:rPr>
              <a:t>- low-field parameters used  </a:t>
            </a:r>
          </a:p>
          <a:p>
            <a:r>
              <a:rPr lang="en-US" sz="2000">
                <a:latin typeface="Calibri" pitchFamily="34" charset="0"/>
              </a:rPr>
              <a:t>  in calculations are field-  </a:t>
            </a:r>
          </a:p>
          <a:p>
            <a:r>
              <a:rPr lang="en-US" sz="2000">
                <a:latin typeface="Calibri" pitchFamily="34" charset="0"/>
              </a:rPr>
              <a:t>  dependant</a:t>
            </a:r>
          </a:p>
          <a:p>
            <a:endParaRPr lang="en-US" sz="800">
              <a:latin typeface="Calibri" pitchFamily="34" charset="0"/>
            </a:endParaRPr>
          </a:p>
          <a:p>
            <a:r>
              <a:rPr lang="en-US" sz="2000">
                <a:latin typeface="Calibri" pitchFamily="34" charset="0"/>
              </a:rPr>
              <a:t>- new regimes of interatomic</a:t>
            </a:r>
          </a:p>
          <a:p>
            <a:r>
              <a:rPr lang="en-US" sz="2000">
                <a:latin typeface="Calibri" pitchFamily="34" charset="0"/>
              </a:rPr>
              <a:t>  interactions such as</a:t>
            </a:r>
          </a:p>
          <a:p>
            <a:r>
              <a:rPr lang="en-US" sz="2000">
                <a:latin typeface="Calibri" pitchFamily="34" charset="0"/>
              </a:rPr>
              <a:t>  tetragonality enhancement   </a:t>
            </a:r>
          </a:p>
          <a:p>
            <a:r>
              <a:rPr lang="en-US" sz="2000">
                <a:latin typeface="Calibri" pitchFamily="34" charset="0"/>
              </a:rPr>
              <a:t>  may be reached at high  </a:t>
            </a:r>
          </a:p>
          <a:p>
            <a:r>
              <a:rPr lang="en-US" sz="2000">
                <a:latin typeface="Calibri" pitchFamily="34" charset="0"/>
              </a:rPr>
              <a:t>  electric fields</a:t>
            </a:r>
          </a:p>
        </p:txBody>
      </p:sp>
      <p:sp>
        <p:nvSpPr>
          <p:cNvPr id="73736" name="Text Box 10"/>
          <p:cNvSpPr txBox="1">
            <a:spLocks noChangeArrowheads="1"/>
          </p:cNvSpPr>
          <p:nvPr/>
        </p:nvSpPr>
        <p:spPr bwMode="auto">
          <a:xfrm>
            <a:off x="3505200" y="6248400"/>
            <a:ext cx="5410200" cy="366713"/>
          </a:xfrm>
          <a:prstGeom prst="rect">
            <a:avLst/>
          </a:prstGeom>
          <a:noFill/>
          <a:ln w="9525">
            <a:noFill/>
            <a:miter lim="800000"/>
            <a:headEnd/>
            <a:tailEnd/>
          </a:ln>
        </p:spPr>
        <p:txBody>
          <a:bodyPr>
            <a:spAutoFit/>
          </a:bodyPr>
          <a:lstStyle/>
          <a:p>
            <a:r>
              <a:rPr lang="en-US">
                <a:latin typeface="Calibri" pitchFamily="34" charset="0"/>
              </a:rPr>
              <a:t>A. Grigoriev </a:t>
            </a:r>
            <a:r>
              <a:rPr lang="en-US" i="1">
                <a:latin typeface="Calibri" pitchFamily="34" charset="0"/>
              </a:rPr>
              <a:t>et al.</a:t>
            </a:r>
            <a:r>
              <a:rPr lang="en-US">
                <a:latin typeface="Calibri" pitchFamily="34" charset="0"/>
              </a:rPr>
              <a:t>, Phys. Rev. Lett. </a:t>
            </a:r>
            <a:r>
              <a:rPr lang="en-US" b="1">
                <a:latin typeface="Calibri" pitchFamily="34" charset="0"/>
              </a:rPr>
              <a:t>100</a:t>
            </a:r>
            <a:r>
              <a:rPr lang="en-US">
                <a:latin typeface="Calibri" pitchFamily="34" charset="0"/>
              </a:rPr>
              <a:t>, 027608 (2008)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srcRect/>
          <a:stretch>
            <a:fillRect/>
          </a:stretch>
        </p:blipFill>
        <p:spPr bwMode="auto">
          <a:xfrm>
            <a:off x="1524000" y="1000125"/>
            <a:ext cx="5903913" cy="4181475"/>
          </a:xfrm>
          <a:prstGeom prst="rect">
            <a:avLst/>
          </a:prstGeom>
          <a:noFill/>
          <a:ln w="9525">
            <a:noFill/>
            <a:miter lim="800000"/>
            <a:headEnd/>
            <a:tailEnd/>
          </a:ln>
          <a:effectLst/>
        </p:spPr>
      </p:pic>
      <p:sp>
        <p:nvSpPr>
          <p:cNvPr id="74755" name="Text Box 3"/>
          <p:cNvSpPr txBox="1">
            <a:spLocks noChangeArrowheads="1"/>
          </p:cNvSpPr>
          <p:nvPr/>
        </p:nvSpPr>
        <p:spPr bwMode="auto">
          <a:xfrm>
            <a:off x="0" y="381000"/>
            <a:ext cx="9144000" cy="579438"/>
          </a:xfrm>
          <a:prstGeom prst="rect">
            <a:avLst/>
          </a:prstGeom>
          <a:noFill/>
          <a:ln w="9525">
            <a:noFill/>
            <a:miter lim="800000"/>
            <a:headEnd/>
            <a:tailEnd/>
          </a:ln>
        </p:spPr>
        <p:txBody>
          <a:bodyPr>
            <a:spAutoFit/>
          </a:bodyPr>
          <a:lstStyle/>
          <a:p>
            <a:pPr algn="ctr"/>
            <a:r>
              <a:rPr lang="en-US" sz="3200" b="1">
                <a:latin typeface="Calibri" pitchFamily="34" charset="0"/>
              </a:rPr>
              <a:t>New first-principles calculations</a:t>
            </a:r>
          </a:p>
        </p:txBody>
      </p:sp>
      <p:sp>
        <p:nvSpPr>
          <p:cNvPr id="74756" name="Text Box 4"/>
          <p:cNvSpPr txBox="1">
            <a:spLocks noChangeArrowheads="1"/>
          </p:cNvSpPr>
          <p:nvPr/>
        </p:nvSpPr>
        <p:spPr bwMode="auto">
          <a:xfrm>
            <a:off x="2052638" y="5105400"/>
            <a:ext cx="5262562" cy="304800"/>
          </a:xfrm>
          <a:prstGeom prst="rect">
            <a:avLst/>
          </a:prstGeom>
          <a:noFill/>
          <a:ln w="9525">
            <a:noFill/>
            <a:miter lim="800000"/>
            <a:headEnd/>
            <a:tailEnd/>
          </a:ln>
          <a:effectLst/>
        </p:spPr>
        <p:txBody>
          <a:bodyPr wrap="none">
            <a:spAutoFit/>
          </a:bodyPr>
          <a:lstStyle/>
          <a:p>
            <a:r>
              <a:rPr lang="en-US" sz="1400">
                <a:latin typeface="Calibri" pitchFamily="34" charset="0"/>
              </a:rPr>
              <a:t>A. Roy, M. Stengel, D. Vanderbilt, Physical Review B 81, 014102 (2010)</a:t>
            </a:r>
          </a:p>
        </p:txBody>
      </p:sp>
      <p:sp>
        <p:nvSpPr>
          <p:cNvPr id="74757" name="Text Box 5"/>
          <p:cNvSpPr txBox="1">
            <a:spLocks noChangeArrowheads="1"/>
          </p:cNvSpPr>
          <p:nvPr/>
        </p:nvSpPr>
        <p:spPr bwMode="auto">
          <a:xfrm>
            <a:off x="1066800" y="5715000"/>
            <a:ext cx="7602538" cy="396875"/>
          </a:xfrm>
          <a:prstGeom prst="rect">
            <a:avLst/>
          </a:prstGeom>
          <a:noFill/>
          <a:ln w="9525">
            <a:noFill/>
            <a:miter lim="800000"/>
            <a:headEnd/>
            <a:tailEnd/>
          </a:ln>
          <a:effectLst/>
        </p:spPr>
        <p:txBody>
          <a:bodyPr wrap="none">
            <a:spAutoFit/>
          </a:bodyPr>
          <a:lstStyle/>
          <a:p>
            <a:r>
              <a:rPr lang="en-US" sz="2000">
                <a:latin typeface="Calibri" pitchFamily="34" charset="0"/>
              </a:rPr>
              <a:t>Even larger intrinsic strains should be allowed in ferroelectric thin films!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4" name="Text Box 4"/>
          <p:cNvSpPr txBox="1">
            <a:spLocks noChangeArrowheads="1"/>
          </p:cNvSpPr>
          <p:nvPr/>
        </p:nvSpPr>
        <p:spPr bwMode="auto">
          <a:xfrm>
            <a:off x="304800" y="411163"/>
            <a:ext cx="8610600" cy="584200"/>
          </a:xfrm>
          <a:prstGeom prst="rect">
            <a:avLst/>
          </a:prstGeom>
          <a:noFill/>
          <a:ln w="9525">
            <a:noFill/>
            <a:miter lim="800000"/>
            <a:headEnd/>
            <a:tailEnd/>
          </a:ln>
        </p:spPr>
        <p:txBody>
          <a:bodyPr>
            <a:spAutoFit/>
          </a:bodyPr>
          <a:lstStyle/>
          <a:p>
            <a:pPr algn="ctr"/>
            <a:r>
              <a:rPr lang="en-US" sz="3200" b="1">
                <a:latin typeface="Calibri" pitchFamily="34" charset="0"/>
              </a:rPr>
              <a:t>Epitaxial bilayer ferroelectric film</a:t>
            </a:r>
          </a:p>
        </p:txBody>
      </p:sp>
      <p:pic>
        <p:nvPicPr>
          <p:cNvPr id="48146" name="Picture 18" descr="Slide1"/>
          <p:cNvPicPr>
            <a:picLocks noChangeAspect="1" noChangeArrowheads="1"/>
          </p:cNvPicPr>
          <p:nvPr/>
        </p:nvPicPr>
        <p:blipFill>
          <a:blip r:embed="rId2"/>
          <a:srcRect l="3999" b="24001"/>
          <a:stretch>
            <a:fillRect/>
          </a:stretch>
        </p:blipFill>
        <p:spPr bwMode="auto">
          <a:xfrm>
            <a:off x="1447800" y="914400"/>
            <a:ext cx="6629400" cy="3927475"/>
          </a:xfrm>
          <a:prstGeom prst="rect">
            <a:avLst/>
          </a:prstGeom>
          <a:noFill/>
          <a:ln w="9525">
            <a:noFill/>
            <a:miter lim="800000"/>
            <a:headEnd/>
            <a:tailEnd/>
          </a:ln>
        </p:spPr>
      </p:pic>
      <p:sp>
        <p:nvSpPr>
          <p:cNvPr id="48147" name="Text Box 19"/>
          <p:cNvSpPr txBox="1">
            <a:spLocks noChangeArrowheads="1"/>
          </p:cNvSpPr>
          <p:nvPr/>
        </p:nvSpPr>
        <p:spPr bwMode="auto">
          <a:xfrm>
            <a:off x="871538" y="5113338"/>
            <a:ext cx="7358062" cy="366712"/>
          </a:xfrm>
          <a:prstGeom prst="rect">
            <a:avLst/>
          </a:prstGeom>
          <a:noFill/>
          <a:ln w="9525">
            <a:noFill/>
            <a:miter lim="800000"/>
            <a:headEnd/>
            <a:tailEnd/>
          </a:ln>
          <a:effectLst/>
        </p:spPr>
        <p:txBody>
          <a:bodyPr wrap="none">
            <a:spAutoFit/>
          </a:bodyPr>
          <a:lstStyle/>
          <a:p>
            <a:r>
              <a:rPr lang="en-US">
                <a:latin typeface="Calibri" pitchFamily="34" charset="0"/>
              </a:rPr>
              <a:t>An SEM image of a FIB-milled cross section of a ferroelectric bilayer capacitor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6" descr="Bilayer peaks 1.JPG"/>
          <p:cNvPicPr>
            <a:picLocks noChangeAspect="1"/>
          </p:cNvPicPr>
          <p:nvPr/>
        </p:nvPicPr>
        <p:blipFill>
          <a:blip r:embed="rId2"/>
          <a:srcRect l="3474"/>
          <a:stretch>
            <a:fillRect/>
          </a:stretch>
        </p:blipFill>
        <p:spPr bwMode="auto">
          <a:xfrm>
            <a:off x="49213" y="1600200"/>
            <a:ext cx="6351587" cy="5029200"/>
          </a:xfrm>
          <a:prstGeom prst="rect">
            <a:avLst/>
          </a:prstGeom>
          <a:noFill/>
          <a:ln w="9525">
            <a:noFill/>
            <a:miter lim="800000"/>
            <a:headEnd/>
            <a:tailEnd/>
          </a:ln>
        </p:spPr>
      </p:pic>
      <p:sp>
        <p:nvSpPr>
          <p:cNvPr id="50178" name="Rectangle 5"/>
          <p:cNvSpPr>
            <a:spLocks noChangeArrowheads="1"/>
          </p:cNvSpPr>
          <p:nvPr/>
        </p:nvSpPr>
        <p:spPr bwMode="auto">
          <a:xfrm>
            <a:off x="5862638" y="5794375"/>
            <a:ext cx="1905000" cy="495300"/>
          </a:xfrm>
          <a:prstGeom prst="rect">
            <a:avLst/>
          </a:prstGeom>
          <a:solidFill>
            <a:srgbClr val="FF6600"/>
          </a:solidFill>
          <a:ln w="9525">
            <a:noFill/>
            <a:miter lim="800000"/>
            <a:headEnd/>
            <a:tailEnd/>
          </a:ln>
        </p:spPr>
        <p:txBody>
          <a:bodyPr wrap="none" anchor="ctr"/>
          <a:lstStyle/>
          <a:p>
            <a:pPr algn="ctr"/>
            <a:r>
              <a:rPr lang="en-US" b="1">
                <a:latin typeface="Times New Roman" pitchFamily="18" charset="0"/>
              </a:rPr>
              <a:t>PbZr</a:t>
            </a:r>
            <a:r>
              <a:rPr lang="en-US" b="1" baseline="-25000">
                <a:latin typeface="Times New Roman" pitchFamily="18" charset="0"/>
              </a:rPr>
              <a:t>0.6</a:t>
            </a:r>
            <a:r>
              <a:rPr lang="en-US" b="1">
                <a:latin typeface="Times New Roman" pitchFamily="18" charset="0"/>
              </a:rPr>
              <a:t>Ti</a:t>
            </a:r>
            <a:r>
              <a:rPr lang="en-US" b="1" baseline="-25000">
                <a:latin typeface="Times New Roman" pitchFamily="18" charset="0"/>
              </a:rPr>
              <a:t>0.4</a:t>
            </a:r>
            <a:r>
              <a:rPr lang="en-US" b="1">
                <a:latin typeface="Times New Roman" pitchFamily="18" charset="0"/>
              </a:rPr>
              <a:t>O</a:t>
            </a:r>
            <a:r>
              <a:rPr lang="en-US" b="1" baseline="-25000">
                <a:latin typeface="Times New Roman" pitchFamily="18" charset="0"/>
              </a:rPr>
              <a:t>3</a:t>
            </a:r>
          </a:p>
        </p:txBody>
      </p:sp>
      <p:sp>
        <p:nvSpPr>
          <p:cNvPr id="50179" name="Rectangle 6"/>
          <p:cNvSpPr>
            <a:spLocks noChangeArrowheads="1"/>
          </p:cNvSpPr>
          <p:nvPr/>
        </p:nvSpPr>
        <p:spPr bwMode="auto">
          <a:xfrm>
            <a:off x="5862638" y="6289675"/>
            <a:ext cx="1905000" cy="168275"/>
          </a:xfrm>
          <a:prstGeom prst="rect">
            <a:avLst/>
          </a:prstGeom>
          <a:solidFill>
            <a:schemeClr val="bg2"/>
          </a:solidFill>
          <a:ln w="9525">
            <a:noFill/>
            <a:miter lim="800000"/>
            <a:headEnd/>
            <a:tailEnd/>
          </a:ln>
        </p:spPr>
        <p:txBody>
          <a:bodyPr wrap="none" anchor="ctr"/>
          <a:lstStyle/>
          <a:p>
            <a:endParaRPr lang="en-US"/>
          </a:p>
        </p:txBody>
      </p:sp>
      <p:sp>
        <p:nvSpPr>
          <p:cNvPr id="50180" name="Rectangle 7"/>
          <p:cNvSpPr>
            <a:spLocks noChangeArrowheads="1"/>
          </p:cNvSpPr>
          <p:nvPr/>
        </p:nvSpPr>
        <p:spPr bwMode="auto">
          <a:xfrm>
            <a:off x="5862638" y="5162550"/>
            <a:ext cx="1905000" cy="168275"/>
          </a:xfrm>
          <a:prstGeom prst="rect">
            <a:avLst/>
          </a:prstGeom>
          <a:solidFill>
            <a:schemeClr val="bg2"/>
          </a:solidFill>
          <a:ln w="9525">
            <a:noFill/>
            <a:miter lim="800000"/>
            <a:headEnd/>
            <a:tailEnd/>
          </a:ln>
        </p:spPr>
        <p:txBody>
          <a:bodyPr wrap="none" anchor="ctr"/>
          <a:lstStyle/>
          <a:p>
            <a:endParaRPr lang="en-US"/>
          </a:p>
        </p:txBody>
      </p:sp>
      <p:sp>
        <p:nvSpPr>
          <p:cNvPr id="50181" name="Line 8"/>
          <p:cNvSpPr>
            <a:spLocks noChangeShapeType="1"/>
          </p:cNvSpPr>
          <p:nvPr/>
        </p:nvSpPr>
        <p:spPr bwMode="auto">
          <a:xfrm>
            <a:off x="6035675" y="6457950"/>
            <a:ext cx="0" cy="247650"/>
          </a:xfrm>
          <a:prstGeom prst="line">
            <a:avLst/>
          </a:prstGeom>
          <a:noFill/>
          <a:ln w="25400">
            <a:solidFill>
              <a:schemeClr val="tx1"/>
            </a:solidFill>
            <a:round/>
            <a:headEnd/>
            <a:tailEnd/>
          </a:ln>
        </p:spPr>
        <p:txBody>
          <a:bodyPr/>
          <a:lstStyle/>
          <a:p>
            <a:endParaRPr lang="en-US"/>
          </a:p>
        </p:txBody>
      </p:sp>
      <p:sp>
        <p:nvSpPr>
          <p:cNvPr id="50182" name="Line 9"/>
          <p:cNvSpPr>
            <a:spLocks noChangeShapeType="1"/>
          </p:cNvSpPr>
          <p:nvPr/>
        </p:nvSpPr>
        <p:spPr bwMode="auto">
          <a:xfrm>
            <a:off x="5862638" y="6705600"/>
            <a:ext cx="346075" cy="0"/>
          </a:xfrm>
          <a:prstGeom prst="line">
            <a:avLst/>
          </a:prstGeom>
          <a:noFill/>
          <a:ln w="25400">
            <a:solidFill>
              <a:schemeClr val="tx1"/>
            </a:solidFill>
            <a:round/>
            <a:headEnd/>
            <a:tailEnd/>
          </a:ln>
        </p:spPr>
        <p:txBody>
          <a:bodyPr/>
          <a:lstStyle/>
          <a:p>
            <a:endParaRPr lang="en-US"/>
          </a:p>
        </p:txBody>
      </p:sp>
      <p:sp>
        <p:nvSpPr>
          <p:cNvPr id="50183" name="Line 10"/>
          <p:cNvSpPr>
            <a:spLocks noChangeShapeType="1"/>
          </p:cNvSpPr>
          <p:nvPr/>
        </p:nvSpPr>
        <p:spPr bwMode="auto">
          <a:xfrm flipV="1">
            <a:off x="6035675" y="4749800"/>
            <a:ext cx="0" cy="412750"/>
          </a:xfrm>
          <a:prstGeom prst="line">
            <a:avLst/>
          </a:prstGeom>
          <a:noFill/>
          <a:ln w="25400">
            <a:solidFill>
              <a:schemeClr val="tx1"/>
            </a:solidFill>
            <a:round/>
            <a:headEnd/>
            <a:tailEnd/>
          </a:ln>
        </p:spPr>
        <p:txBody>
          <a:bodyPr/>
          <a:lstStyle/>
          <a:p>
            <a:endParaRPr lang="en-US"/>
          </a:p>
        </p:txBody>
      </p:sp>
      <p:sp>
        <p:nvSpPr>
          <p:cNvPr id="50184" name="Oval 11"/>
          <p:cNvSpPr>
            <a:spLocks noChangeArrowheads="1"/>
          </p:cNvSpPr>
          <p:nvPr/>
        </p:nvSpPr>
        <p:spPr bwMode="auto">
          <a:xfrm>
            <a:off x="5983288" y="4667250"/>
            <a:ext cx="87312" cy="82550"/>
          </a:xfrm>
          <a:prstGeom prst="ellipse">
            <a:avLst/>
          </a:prstGeom>
          <a:solidFill>
            <a:schemeClr val="tx1"/>
          </a:solidFill>
          <a:ln w="25400">
            <a:solidFill>
              <a:schemeClr val="tx1"/>
            </a:solidFill>
            <a:round/>
            <a:headEnd/>
            <a:tailEnd/>
          </a:ln>
        </p:spPr>
        <p:txBody>
          <a:bodyPr wrap="none" anchor="ctr"/>
          <a:lstStyle/>
          <a:p>
            <a:endParaRPr lang="en-US"/>
          </a:p>
        </p:txBody>
      </p:sp>
      <p:sp>
        <p:nvSpPr>
          <p:cNvPr id="50185" name="Text Box 12"/>
          <p:cNvSpPr txBox="1">
            <a:spLocks noChangeArrowheads="1"/>
          </p:cNvSpPr>
          <p:nvPr/>
        </p:nvSpPr>
        <p:spPr bwMode="auto">
          <a:xfrm>
            <a:off x="6105525" y="4532313"/>
            <a:ext cx="312738" cy="303212"/>
          </a:xfrm>
          <a:prstGeom prst="rect">
            <a:avLst/>
          </a:prstGeom>
          <a:noFill/>
          <a:ln w="9525">
            <a:noFill/>
            <a:miter lim="800000"/>
            <a:headEnd/>
            <a:tailEnd/>
          </a:ln>
        </p:spPr>
        <p:txBody>
          <a:bodyPr wrap="none">
            <a:spAutoFit/>
          </a:bodyPr>
          <a:lstStyle/>
          <a:p>
            <a:r>
              <a:rPr lang="en-US" sz="1400" b="1">
                <a:latin typeface="Times New Roman" pitchFamily="18" charset="0"/>
              </a:rPr>
              <a:t>V</a:t>
            </a:r>
          </a:p>
        </p:txBody>
      </p:sp>
      <p:sp>
        <p:nvSpPr>
          <p:cNvPr id="50186" name="Rectangle 13"/>
          <p:cNvSpPr>
            <a:spLocks noChangeArrowheads="1"/>
          </p:cNvSpPr>
          <p:nvPr/>
        </p:nvSpPr>
        <p:spPr bwMode="auto">
          <a:xfrm>
            <a:off x="5862638" y="5297488"/>
            <a:ext cx="1905000" cy="496887"/>
          </a:xfrm>
          <a:prstGeom prst="rect">
            <a:avLst/>
          </a:prstGeom>
          <a:solidFill>
            <a:srgbClr val="99CC00"/>
          </a:solidFill>
          <a:ln w="9525">
            <a:noFill/>
            <a:miter lim="800000"/>
            <a:headEnd/>
            <a:tailEnd/>
          </a:ln>
        </p:spPr>
        <p:txBody>
          <a:bodyPr wrap="none" anchor="ctr"/>
          <a:lstStyle/>
          <a:p>
            <a:pPr algn="ctr"/>
            <a:r>
              <a:rPr lang="en-US" b="1">
                <a:latin typeface="Times New Roman" pitchFamily="18" charset="0"/>
              </a:rPr>
              <a:t>PbZr</a:t>
            </a:r>
            <a:r>
              <a:rPr lang="en-US" b="1" baseline="-25000">
                <a:latin typeface="Times New Roman" pitchFamily="18" charset="0"/>
              </a:rPr>
              <a:t>0.8</a:t>
            </a:r>
            <a:r>
              <a:rPr lang="en-US" b="1">
                <a:latin typeface="Times New Roman" pitchFamily="18" charset="0"/>
              </a:rPr>
              <a:t>Ti</a:t>
            </a:r>
            <a:r>
              <a:rPr lang="en-US" b="1" baseline="-25000">
                <a:latin typeface="Times New Roman" pitchFamily="18" charset="0"/>
              </a:rPr>
              <a:t>0.2</a:t>
            </a:r>
            <a:r>
              <a:rPr lang="en-US" b="1">
                <a:latin typeface="Times New Roman" pitchFamily="18" charset="0"/>
              </a:rPr>
              <a:t>O</a:t>
            </a:r>
            <a:r>
              <a:rPr lang="en-US" b="1" baseline="-25000">
                <a:latin typeface="Times New Roman" pitchFamily="18" charset="0"/>
              </a:rPr>
              <a:t>3</a:t>
            </a:r>
          </a:p>
        </p:txBody>
      </p:sp>
      <p:sp>
        <p:nvSpPr>
          <p:cNvPr id="50187" name="Line 14"/>
          <p:cNvSpPr>
            <a:spLocks noChangeShapeType="1"/>
          </p:cNvSpPr>
          <p:nvPr/>
        </p:nvSpPr>
        <p:spPr bwMode="auto">
          <a:xfrm>
            <a:off x="7920038" y="5334000"/>
            <a:ext cx="0" cy="457200"/>
          </a:xfrm>
          <a:prstGeom prst="line">
            <a:avLst/>
          </a:prstGeom>
          <a:noFill/>
          <a:ln w="9525">
            <a:solidFill>
              <a:schemeClr val="tx1"/>
            </a:solidFill>
            <a:round/>
            <a:headEnd type="triangle" w="lg" len="med"/>
            <a:tailEnd type="triangle" w="lg" len="med"/>
          </a:ln>
        </p:spPr>
        <p:txBody>
          <a:bodyPr/>
          <a:lstStyle/>
          <a:p>
            <a:endParaRPr lang="en-US"/>
          </a:p>
        </p:txBody>
      </p:sp>
      <p:sp>
        <p:nvSpPr>
          <p:cNvPr id="50188" name="Line 15"/>
          <p:cNvSpPr>
            <a:spLocks noChangeShapeType="1"/>
          </p:cNvSpPr>
          <p:nvPr/>
        </p:nvSpPr>
        <p:spPr bwMode="auto">
          <a:xfrm>
            <a:off x="7920038" y="5791200"/>
            <a:ext cx="0" cy="457200"/>
          </a:xfrm>
          <a:prstGeom prst="line">
            <a:avLst/>
          </a:prstGeom>
          <a:noFill/>
          <a:ln w="9525">
            <a:solidFill>
              <a:schemeClr val="tx1"/>
            </a:solidFill>
            <a:round/>
            <a:headEnd type="triangle" w="lg" len="med"/>
            <a:tailEnd type="triangle" w="lg" len="med"/>
          </a:ln>
        </p:spPr>
        <p:txBody>
          <a:bodyPr/>
          <a:lstStyle/>
          <a:p>
            <a:endParaRPr lang="en-US"/>
          </a:p>
        </p:txBody>
      </p:sp>
      <p:sp>
        <p:nvSpPr>
          <p:cNvPr id="50189" name="Text Box 16"/>
          <p:cNvSpPr txBox="1">
            <a:spLocks noChangeArrowheads="1"/>
          </p:cNvSpPr>
          <p:nvPr/>
        </p:nvSpPr>
        <p:spPr bwMode="auto">
          <a:xfrm>
            <a:off x="7996238" y="5334000"/>
            <a:ext cx="919162" cy="366713"/>
          </a:xfrm>
          <a:prstGeom prst="rect">
            <a:avLst/>
          </a:prstGeom>
          <a:noFill/>
          <a:ln w="9525">
            <a:noFill/>
            <a:miter lim="800000"/>
            <a:headEnd/>
            <a:tailEnd/>
          </a:ln>
        </p:spPr>
        <p:txBody>
          <a:bodyPr wrap="none">
            <a:spAutoFit/>
          </a:bodyPr>
          <a:lstStyle/>
          <a:p>
            <a:r>
              <a:rPr lang="en-US">
                <a:latin typeface="Palatino" pitchFamily="18" charset="0"/>
              </a:rPr>
              <a:t>100 nm</a:t>
            </a:r>
          </a:p>
        </p:txBody>
      </p:sp>
      <p:sp>
        <p:nvSpPr>
          <p:cNvPr id="50190" name="Text Box 17"/>
          <p:cNvSpPr txBox="1">
            <a:spLocks noChangeArrowheads="1"/>
          </p:cNvSpPr>
          <p:nvPr/>
        </p:nvSpPr>
        <p:spPr bwMode="auto">
          <a:xfrm>
            <a:off x="7996238" y="5867400"/>
            <a:ext cx="919162" cy="366713"/>
          </a:xfrm>
          <a:prstGeom prst="rect">
            <a:avLst/>
          </a:prstGeom>
          <a:noFill/>
          <a:ln w="9525">
            <a:noFill/>
            <a:miter lim="800000"/>
            <a:headEnd/>
            <a:tailEnd/>
          </a:ln>
        </p:spPr>
        <p:txBody>
          <a:bodyPr wrap="none">
            <a:spAutoFit/>
          </a:bodyPr>
          <a:lstStyle/>
          <a:p>
            <a:r>
              <a:rPr lang="en-US">
                <a:latin typeface="Palatino" pitchFamily="18" charset="0"/>
              </a:rPr>
              <a:t>100 nm</a:t>
            </a:r>
          </a:p>
        </p:txBody>
      </p:sp>
      <p:sp>
        <p:nvSpPr>
          <p:cNvPr id="50191" name="Text Box 18"/>
          <p:cNvSpPr txBox="1">
            <a:spLocks noChangeArrowheads="1"/>
          </p:cNvSpPr>
          <p:nvPr/>
        </p:nvSpPr>
        <p:spPr bwMode="auto">
          <a:xfrm>
            <a:off x="4951413" y="6208713"/>
            <a:ext cx="987425" cy="304800"/>
          </a:xfrm>
          <a:prstGeom prst="rect">
            <a:avLst/>
          </a:prstGeom>
          <a:noFill/>
          <a:ln w="9525">
            <a:noFill/>
            <a:miter lim="800000"/>
            <a:headEnd/>
            <a:tailEnd/>
          </a:ln>
        </p:spPr>
        <p:txBody>
          <a:bodyPr wrap="none">
            <a:spAutoFit/>
          </a:bodyPr>
          <a:lstStyle/>
          <a:p>
            <a:r>
              <a:rPr lang="en-US" sz="1400">
                <a:latin typeface="Palatino" pitchFamily="18" charset="0"/>
              </a:rPr>
              <a:t>SRO/STO</a:t>
            </a:r>
          </a:p>
        </p:txBody>
      </p:sp>
      <p:sp>
        <p:nvSpPr>
          <p:cNvPr id="50192" name="Text Box 19"/>
          <p:cNvSpPr txBox="1">
            <a:spLocks noChangeArrowheads="1"/>
          </p:cNvSpPr>
          <p:nvPr/>
        </p:nvSpPr>
        <p:spPr bwMode="auto">
          <a:xfrm>
            <a:off x="5557838" y="5065713"/>
            <a:ext cx="350837" cy="304800"/>
          </a:xfrm>
          <a:prstGeom prst="rect">
            <a:avLst/>
          </a:prstGeom>
          <a:noFill/>
          <a:ln w="9525">
            <a:noFill/>
            <a:miter lim="800000"/>
            <a:headEnd/>
            <a:tailEnd/>
          </a:ln>
        </p:spPr>
        <p:txBody>
          <a:bodyPr wrap="none">
            <a:spAutoFit/>
          </a:bodyPr>
          <a:lstStyle/>
          <a:p>
            <a:r>
              <a:rPr lang="en-US" sz="1400">
                <a:latin typeface="Palatino" pitchFamily="18" charset="0"/>
              </a:rPr>
              <a:t>Pt</a:t>
            </a:r>
          </a:p>
        </p:txBody>
      </p:sp>
      <p:sp>
        <p:nvSpPr>
          <p:cNvPr id="50193" name="Text Box 20"/>
          <p:cNvSpPr txBox="1">
            <a:spLocks noChangeArrowheads="1"/>
          </p:cNvSpPr>
          <p:nvPr/>
        </p:nvSpPr>
        <p:spPr bwMode="auto">
          <a:xfrm>
            <a:off x="6548438" y="4532313"/>
            <a:ext cx="1662112" cy="366712"/>
          </a:xfrm>
          <a:prstGeom prst="rect">
            <a:avLst/>
          </a:prstGeom>
          <a:noFill/>
          <a:ln w="9525">
            <a:noFill/>
            <a:miter lim="800000"/>
            <a:headEnd/>
            <a:tailEnd/>
          </a:ln>
        </p:spPr>
        <p:txBody>
          <a:bodyPr wrap="none">
            <a:spAutoFit/>
          </a:bodyPr>
          <a:lstStyle/>
          <a:p>
            <a:r>
              <a:rPr lang="en-US">
                <a:latin typeface="Palatino" pitchFamily="18" charset="0"/>
              </a:rPr>
              <a:t>Bilayer system</a:t>
            </a:r>
          </a:p>
        </p:txBody>
      </p:sp>
      <p:sp>
        <p:nvSpPr>
          <p:cNvPr id="50194" name="Text Box 4"/>
          <p:cNvSpPr txBox="1">
            <a:spLocks noChangeArrowheads="1"/>
          </p:cNvSpPr>
          <p:nvPr/>
        </p:nvSpPr>
        <p:spPr bwMode="auto">
          <a:xfrm>
            <a:off x="304800" y="411163"/>
            <a:ext cx="8610600" cy="1066800"/>
          </a:xfrm>
          <a:prstGeom prst="rect">
            <a:avLst/>
          </a:prstGeom>
          <a:noFill/>
          <a:ln w="9525">
            <a:noFill/>
            <a:miter lim="800000"/>
            <a:headEnd/>
            <a:tailEnd/>
          </a:ln>
        </p:spPr>
        <p:txBody>
          <a:bodyPr>
            <a:spAutoFit/>
          </a:bodyPr>
          <a:lstStyle/>
          <a:p>
            <a:pPr algn="ctr"/>
            <a:r>
              <a:rPr lang="en-US" sz="3200" b="1">
                <a:latin typeface="Calibri" pitchFamily="34" charset="0"/>
              </a:rPr>
              <a:t>Time-resolved X-ray microdiffraction of a ferroelectric bilayer system</a:t>
            </a:r>
          </a:p>
        </p:txBody>
      </p:sp>
      <p:sp>
        <p:nvSpPr>
          <p:cNvPr id="50195" name="Rectangle 4"/>
          <p:cNvSpPr>
            <a:spLocks noChangeArrowheads="1"/>
          </p:cNvSpPr>
          <p:nvPr/>
        </p:nvSpPr>
        <p:spPr bwMode="auto">
          <a:xfrm>
            <a:off x="1371600" y="1614488"/>
            <a:ext cx="4038600" cy="366712"/>
          </a:xfrm>
          <a:prstGeom prst="rect">
            <a:avLst/>
          </a:prstGeom>
          <a:noFill/>
          <a:ln w="9525">
            <a:noFill/>
            <a:miter lim="800000"/>
            <a:headEnd/>
            <a:tailEnd/>
          </a:ln>
        </p:spPr>
        <p:txBody>
          <a:bodyPr>
            <a:spAutoFit/>
          </a:bodyPr>
          <a:lstStyle/>
          <a:p>
            <a:pPr defTabSz="5016500"/>
            <a:r>
              <a:rPr lang="en-US">
                <a:latin typeface="Calibri" pitchFamily="34" charset="0"/>
              </a:rPr>
              <a:t>Scans around PZT (002) Bragg peaks </a:t>
            </a:r>
          </a:p>
        </p:txBody>
      </p:sp>
      <p:sp>
        <p:nvSpPr>
          <p:cNvPr id="50196" name="Line 71"/>
          <p:cNvSpPr>
            <a:spLocks noChangeShapeType="1"/>
          </p:cNvSpPr>
          <p:nvPr/>
        </p:nvSpPr>
        <p:spPr bwMode="auto">
          <a:xfrm flipH="1" flipV="1">
            <a:off x="4038600" y="5715000"/>
            <a:ext cx="1905000" cy="0"/>
          </a:xfrm>
          <a:prstGeom prst="line">
            <a:avLst/>
          </a:prstGeom>
          <a:noFill/>
          <a:ln w="9525">
            <a:solidFill>
              <a:schemeClr val="tx1"/>
            </a:solidFill>
            <a:round/>
            <a:headEnd/>
            <a:tailEnd/>
          </a:ln>
        </p:spPr>
        <p:txBody>
          <a:bodyPr/>
          <a:lstStyle/>
          <a:p>
            <a:endParaRPr lang="en-US"/>
          </a:p>
        </p:txBody>
      </p:sp>
      <p:sp>
        <p:nvSpPr>
          <p:cNvPr id="50197" name="Line 72"/>
          <p:cNvSpPr>
            <a:spLocks noChangeShapeType="1"/>
          </p:cNvSpPr>
          <p:nvPr/>
        </p:nvSpPr>
        <p:spPr bwMode="auto">
          <a:xfrm flipH="1" flipV="1">
            <a:off x="3200400" y="6096000"/>
            <a:ext cx="2743200" cy="0"/>
          </a:xfrm>
          <a:prstGeom prst="line">
            <a:avLst/>
          </a:prstGeom>
          <a:noFill/>
          <a:ln w="9525">
            <a:solidFill>
              <a:schemeClr val="tx1"/>
            </a:solidFill>
            <a:round/>
            <a:headEnd/>
            <a:tailEnd/>
          </a:ln>
        </p:spPr>
        <p:txBody>
          <a:bodyPr/>
          <a:lstStyle/>
          <a:p>
            <a:endParaRPr lang="en-US"/>
          </a:p>
        </p:txBody>
      </p:sp>
      <p:sp>
        <p:nvSpPr>
          <p:cNvPr id="50198" name="Line 73"/>
          <p:cNvSpPr>
            <a:spLocks noChangeShapeType="1"/>
          </p:cNvSpPr>
          <p:nvPr/>
        </p:nvSpPr>
        <p:spPr bwMode="auto">
          <a:xfrm flipV="1">
            <a:off x="3200400" y="5105400"/>
            <a:ext cx="0" cy="990600"/>
          </a:xfrm>
          <a:prstGeom prst="line">
            <a:avLst/>
          </a:prstGeom>
          <a:noFill/>
          <a:ln w="9525">
            <a:solidFill>
              <a:schemeClr val="tx1"/>
            </a:solidFill>
            <a:round/>
            <a:headEnd/>
            <a:tailEnd type="triangle" w="med" len="med"/>
          </a:ln>
        </p:spPr>
        <p:txBody>
          <a:bodyPr/>
          <a:lstStyle/>
          <a:p>
            <a:endParaRPr lang="en-US"/>
          </a:p>
        </p:txBody>
      </p:sp>
      <p:sp>
        <p:nvSpPr>
          <p:cNvPr id="50199" name="Line 74"/>
          <p:cNvSpPr>
            <a:spLocks noChangeShapeType="1"/>
          </p:cNvSpPr>
          <p:nvPr/>
        </p:nvSpPr>
        <p:spPr bwMode="auto">
          <a:xfrm flipV="1">
            <a:off x="4038600" y="5105400"/>
            <a:ext cx="0" cy="609600"/>
          </a:xfrm>
          <a:prstGeom prst="line">
            <a:avLst/>
          </a:prstGeom>
          <a:noFill/>
          <a:ln w="9525">
            <a:solidFill>
              <a:schemeClr val="tx1"/>
            </a:solidFill>
            <a:round/>
            <a:headEnd/>
            <a:tailEnd type="triangle" w="med" len="med"/>
          </a:ln>
        </p:spPr>
        <p:txBody>
          <a:bodyPr/>
          <a:lstStyle/>
          <a:p>
            <a:endParaRPr lang="en-US"/>
          </a:p>
        </p:txBody>
      </p:sp>
      <p:sp>
        <p:nvSpPr>
          <p:cNvPr id="50200" name="Rectangle 4"/>
          <p:cNvSpPr>
            <a:spLocks noChangeArrowheads="1"/>
          </p:cNvSpPr>
          <p:nvPr/>
        </p:nvSpPr>
        <p:spPr bwMode="auto">
          <a:xfrm>
            <a:off x="4191000" y="2438400"/>
            <a:ext cx="914400" cy="369888"/>
          </a:xfrm>
          <a:prstGeom prst="rect">
            <a:avLst/>
          </a:prstGeom>
          <a:noFill/>
          <a:ln w="9525">
            <a:noFill/>
            <a:miter lim="800000"/>
            <a:headEnd/>
            <a:tailEnd/>
          </a:ln>
        </p:spPr>
        <p:txBody>
          <a:bodyPr>
            <a:spAutoFit/>
          </a:bodyPr>
          <a:lstStyle/>
          <a:p>
            <a:pPr defTabSz="5016500"/>
            <a:r>
              <a:rPr lang="en-US">
                <a:latin typeface="Calibri" pitchFamily="34" charset="0"/>
              </a:rPr>
              <a:t>4.11 </a:t>
            </a:r>
            <a:r>
              <a:rPr lang="en-US">
                <a:latin typeface="Palatino Linotype" pitchFamily="18" charset="0"/>
              </a:rPr>
              <a:t>Å</a:t>
            </a:r>
            <a:endParaRPr lang="en-US">
              <a:latin typeface="Calibri" pitchFamily="34" charset="0"/>
            </a:endParaRPr>
          </a:p>
        </p:txBody>
      </p:sp>
      <p:sp>
        <p:nvSpPr>
          <p:cNvPr id="50201" name="Rectangle 4"/>
          <p:cNvSpPr>
            <a:spLocks noChangeArrowheads="1"/>
          </p:cNvSpPr>
          <p:nvPr/>
        </p:nvSpPr>
        <p:spPr bwMode="auto">
          <a:xfrm>
            <a:off x="1981200" y="3973513"/>
            <a:ext cx="914400" cy="369887"/>
          </a:xfrm>
          <a:prstGeom prst="rect">
            <a:avLst/>
          </a:prstGeom>
          <a:noFill/>
          <a:ln w="9525">
            <a:noFill/>
            <a:miter lim="800000"/>
            <a:headEnd/>
            <a:tailEnd/>
          </a:ln>
        </p:spPr>
        <p:txBody>
          <a:bodyPr>
            <a:spAutoFit/>
          </a:bodyPr>
          <a:lstStyle/>
          <a:p>
            <a:pPr defTabSz="5016500"/>
            <a:r>
              <a:rPr lang="en-US">
                <a:latin typeface="Calibri" pitchFamily="34" charset="0"/>
              </a:rPr>
              <a:t>4.15 </a:t>
            </a:r>
            <a:r>
              <a:rPr lang="en-US">
                <a:latin typeface="Palatino Linotype" pitchFamily="18" charset="0"/>
              </a:rPr>
              <a:t>Å</a:t>
            </a:r>
            <a:endParaRPr lang="en-US">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4" descr="Bilayer peaks 2.JPG"/>
          <p:cNvPicPr>
            <a:picLocks noChangeAspect="1"/>
          </p:cNvPicPr>
          <p:nvPr/>
        </p:nvPicPr>
        <p:blipFill>
          <a:blip r:embed="rId2"/>
          <a:srcRect l="1688"/>
          <a:stretch>
            <a:fillRect/>
          </a:stretch>
        </p:blipFill>
        <p:spPr bwMode="auto">
          <a:xfrm>
            <a:off x="0" y="1600200"/>
            <a:ext cx="6376988" cy="4957763"/>
          </a:xfrm>
          <a:prstGeom prst="rect">
            <a:avLst/>
          </a:prstGeom>
          <a:noFill/>
          <a:ln w="9525">
            <a:noFill/>
            <a:miter lim="800000"/>
            <a:headEnd/>
            <a:tailEnd/>
          </a:ln>
        </p:spPr>
      </p:pic>
      <p:sp>
        <p:nvSpPr>
          <p:cNvPr id="51202" name="Rectangle 5"/>
          <p:cNvSpPr>
            <a:spLocks noChangeArrowheads="1"/>
          </p:cNvSpPr>
          <p:nvPr/>
        </p:nvSpPr>
        <p:spPr bwMode="auto">
          <a:xfrm>
            <a:off x="5862638" y="5794375"/>
            <a:ext cx="1905000" cy="495300"/>
          </a:xfrm>
          <a:prstGeom prst="rect">
            <a:avLst/>
          </a:prstGeom>
          <a:solidFill>
            <a:srgbClr val="FF6600"/>
          </a:solidFill>
          <a:ln w="9525">
            <a:noFill/>
            <a:miter lim="800000"/>
            <a:headEnd/>
            <a:tailEnd/>
          </a:ln>
        </p:spPr>
        <p:txBody>
          <a:bodyPr wrap="none" anchor="ctr"/>
          <a:lstStyle/>
          <a:p>
            <a:pPr algn="ctr"/>
            <a:r>
              <a:rPr lang="en-US" b="1">
                <a:latin typeface="Times New Roman" pitchFamily="18" charset="0"/>
              </a:rPr>
              <a:t>PbZr</a:t>
            </a:r>
            <a:r>
              <a:rPr lang="en-US" b="1" baseline="-25000">
                <a:latin typeface="Times New Roman" pitchFamily="18" charset="0"/>
              </a:rPr>
              <a:t>0.6</a:t>
            </a:r>
            <a:r>
              <a:rPr lang="en-US" b="1">
                <a:latin typeface="Times New Roman" pitchFamily="18" charset="0"/>
              </a:rPr>
              <a:t>Ti</a:t>
            </a:r>
            <a:r>
              <a:rPr lang="en-US" b="1" baseline="-25000">
                <a:latin typeface="Times New Roman" pitchFamily="18" charset="0"/>
              </a:rPr>
              <a:t>0.4</a:t>
            </a:r>
            <a:r>
              <a:rPr lang="en-US" b="1">
                <a:latin typeface="Times New Roman" pitchFamily="18" charset="0"/>
              </a:rPr>
              <a:t>O</a:t>
            </a:r>
            <a:r>
              <a:rPr lang="en-US" b="1" baseline="-25000">
                <a:latin typeface="Times New Roman" pitchFamily="18" charset="0"/>
              </a:rPr>
              <a:t>3</a:t>
            </a:r>
          </a:p>
        </p:txBody>
      </p:sp>
      <p:sp>
        <p:nvSpPr>
          <p:cNvPr id="51203" name="Rectangle 6"/>
          <p:cNvSpPr>
            <a:spLocks noChangeArrowheads="1"/>
          </p:cNvSpPr>
          <p:nvPr/>
        </p:nvSpPr>
        <p:spPr bwMode="auto">
          <a:xfrm>
            <a:off x="5862638" y="6289675"/>
            <a:ext cx="1905000" cy="168275"/>
          </a:xfrm>
          <a:prstGeom prst="rect">
            <a:avLst/>
          </a:prstGeom>
          <a:solidFill>
            <a:schemeClr val="bg2"/>
          </a:solidFill>
          <a:ln w="9525">
            <a:noFill/>
            <a:miter lim="800000"/>
            <a:headEnd/>
            <a:tailEnd/>
          </a:ln>
        </p:spPr>
        <p:txBody>
          <a:bodyPr wrap="none" anchor="ctr"/>
          <a:lstStyle/>
          <a:p>
            <a:endParaRPr lang="en-US"/>
          </a:p>
        </p:txBody>
      </p:sp>
      <p:sp>
        <p:nvSpPr>
          <p:cNvPr id="51204" name="Rectangle 7"/>
          <p:cNvSpPr>
            <a:spLocks noChangeArrowheads="1"/>
          </p:cNvSpPr>
          <p:nvPr/>
        </p:nvSpPr>
        <p:spPr bwMode="auto">
          <a:xfrm>
            <a:off x="5862638" y="5162550"/>
            <a:ext cx="1905000" cy="168275"/>
          </a:xfrm>
          <a:prstGeom prst="rect">
            <a:avLst/>
          </a:prstGeom>
          <a:solidFill>
            <a:schemeClr val="bg2"/>
          </a:solidFill>
          <a:ln w="9525">
            <a:noFill/>
            <a:miter lim="800000"/>
            <a:headEnd/>
            <a:tailEnd/>
          </a:ln>
        </p:spPr>
        <p:txBody>
          <a:bodyPr wrap="none" anchor="ctr"/>
          <a:lstStyle/>
          <a:p>
            <a:endParaRPr lang="en-US"/>
          </a:p>
        </p:txBody>
      </p:sp>
      <p:sp>
        <p:nvSpPr>
          <p:cNvPr id="51205" name="Line 8"/>
          <p:cNvSpPr>
            <a:spLocks noChangeShapeType="1"/>
          </p:cNvSpPr>
          <p:nvPr/>
        </p:nvSpPr>
        <p:spPr bwMode="auto">
          <a:xfrm>
            <a:off x="6035675" y="6457950"/>
            <a:ext cx="0" cy="247650"/>
          </a:xfrm>
          <a:prstGeom prst="line">
            <a:avLst/>
          </a:prstGeom>
          <a:noFill/>
          <a:ln w="25400">
            <a:solidFill>
              <a:schemeClr val="tx1"/>
            </a:solidFill>
            <a:round/>
            <a:headEnd/>
            <a:tailEnd/>
          </a:ln>
        </p:spPr>
        <p:txBody>
          <a:bodyPr/>
          <a:lstStyle/>
          <a:p>
            <a:endParaRPr lang="en-US"/>
          </a:p>
        </p:txBody>
      </p:sp>
      <p:sp>
        <p:nvSpPr>
          <p:cNvPr id="51206" name="Line 9"/>
          <p:cNvSpPr>
            <a:spLocks noChangeShapeType="1"/>
          </p:cNvSpPr>
          <p:nvPr/>
        </p:nvSpPr>
        <p:spPr bwMode="auto">
          <a:xfrm>
            <a:off x="5862638" y="6705600"/>
            <a:ext cx="346075" cy="0"/>
          </a:xfrm>
          <a:prstGeom prst="line">
            <a:avLst/>
          </a:prstGeom>
          <a:noFill/>
          <a:ln w="25400">
            <a:solidFill>
              <a:schemeClr val="tx1"/>
            </a:solidFill>
            <a:round/>
            <a:headEnd/>
            <a:tailEnd/>
          </a:ln>
        </p:spPr>
        <p:txBody>
          <a:bodyPr/>
          <a:lstStyle/>
          <a:p>
            <a:endParaRPr lang="en-US"/>
          </a:p>
        </p:txBody>
      </p:sp>
      <p:sp>
        <p:nvSpPr>
          <p:cNvPr id="51207" name="Line 10"/>
          <p:cNvSpPr>
            <a:spLocks noChangeShapeType="1"/>
          </p:cNvSpPr>
          <p:nvPr/>
        </p:nvSpPr>
        <p:spPr bwMode="auto">
          <a:xfrm flipV="1">
            <a:off x="6035675" y="4749800"/>
            <a:ext cx="0" cy="412750"/>
          </a:xfrm>
          <a:prstGeom prst="line">
            <a:avLst/>
          </a:prstGeom>
          <a:noFill/>
          <a:ln w="25400">
            <a:solidFill>
              <a:schemeClr val="tx1"/>
            </a:solidFill>
            <a:round/>
            <a:headEnd/>
            <a:tailEnd/>
          </a:ln>
        </p:spPr>
        <p:txBody>
          <a:bodyPr/>
          <a:lstStyle/>
          <a:p>
            <a:endParaRPr lang="en-US"/>
          </a:p>
        </p:txBody>
      </p:sp>
      <p:sp>
        <p:nvSpPr>
          <p:cNvPr id="51208" name="Oval 11"/>
          <p:cNvSpPr>
            <a:spLocks noChangeArrowheads="1"/>
          </p:cNvSpPr>
          <p:nvPr/>
        </p:nvSpPr>
        <p:spPr bwMode="auto">
          <a:xfrm>
            <a:off x="5983288" y="4667250"/>
            <a:ext cx="87312" cy="82550"/>
          </a:xfrm>
          <a:prstGeom prst="ellipse">
            <a:avLst/>
          </a:prstGeom>
          <a:solidFill>
            <a:schemeClr val="tx1"/>
          </a:solidFill>
          <a:ln w="25400">
            <a:solidFill>
              <a:schemeClr val="tx1"/>
            </a:solidFill>
            <a:round/>
            <a:headEnd/>
            <a:tailEnd/>
          </a:ln>
        </p:spPr>
        <p:txBody>
          <a:bodyPr wrap="none" anchor="ctr"/>
          <a:lstStyle/>
          <a:p>
            <a:endParaRPr lang="en-US"/>
          </a:p>
        </p:txBody>
      </p:sp>
      <p:sp>
        <p:nvSpPr>
          <p:cNvPr id="51209" name="Text Box 12"/>
          <p:cNvSpPr txBox="1">
            <a:spLocks noChangeArrowheads="1"/>
          </p:cNvSpPr>
          <p:nvPr/>
        </p:nvSpPr>
        <p:spPr bwMode="auto">
          <a:xfrm>
            <a:off x="6105525" y="4532313"/>
            <a:ext cx="312738" cy="303212"/>
          </a:xfrm>
          <a:prstGeom prst="rect">
            <a:avLst/>
          </a:prstGeom>
          <a:noFill/>
          <a:ln w="9525">
            <a:noFill/>
            <a:miter lim="800000"/>
            <a:headEnd/>
            <a:tailEnd/>
          </a:ln>
        </p:spPr>
        <p:txBody>
          <a:bodyPr wrap="none">
            <a:spAutoFit/>
          </a:bodyPr>
          <a:lstStyle/>
          <a:p>
            <a:r>
              <a:rPr lang="en-US" sz="1400" b="1">
                <a:latin typeface="Times New Roman" pitchFamily="18" charset="0"/>
              </a:rPr>
              <a:t>V</a:t>
            </a:r>
          </a:p>
        </p:txBody>
      </p:sp>
      <p:sp>
        <p:nvSpPr>
          <p:cNvPr id="51210" name="Rectangle 13"/>
          <p:cNvSpPr>
            <a:spLocks noChangeArrowheads="1"/>
          </p:cNvSpPr>
          <p:nvPr/>
        </p:nvSpPr>
        <p:spPr bwMode="auto">
          <a:xfrm>
            <a:off x="5862638" y="5297488"/>
            <a:ext cx="1905000" cy="496887"/>
          </a:xfrm>
          <a:prstGeom prst="rect">
            <a:avLst/>
          </a:prstGeom>
          <a:solidFill>
            <a:srgbClr val="99CC00"/>
          </a:solidFill>
          <a:ln w="9525">
            <a:noFill/>
            <a:miter lim="800000"/>
            <a:headEnd/>
            <a:tailEnd/>
          </a:ln>
        </p:spPr>
        <p:txBody>
          <a:bodyPr wrap="none" anchor="ctr"/>
          <a:lstStyle/>
          <a:p>
            <a:pPr algn="ctr"/>
            <a:r>
              <a:rPr lang="en-US" b="1">
                <a:latin typeface="Times New Roman" pitchFamily="18" charset="0"/>
              </a:rPr>
              <a:t>PbZr</a:t>
            </a:r>
            <a:r>
              <a:rPr lang="en-US" b="1" baseline="-25000">
                <a:latin typeface="Times New Roman" pitchFamily="18" charset="0"/>
              </a:rPr>
              <a:t>0.8</a:t>
            </a:r>
            <a:r>
              <a:rPr lang="en-US" b="1">
                <a:latin typeface="Times New Roman" pitchFamily="18" charset="0"/>
              </a:rPr>
              <a:t>Ti</a:t>
            </a:r>
            <a:r>
              <a:rPr lang="en-US" b="1" baseline="-25000">
                <a:latin typeface="Times New Roman" pitchFamily="18" charset="0"/>
              </a:rPr>
              <a:t>0.2</a:t>
            </a:r>
            <a:r>
              <a:rPr lang="en-US" b="1">
                <a:latin typeface="Times New Roman" pitchFamily="18" charset="0"/>
              </a:rPr>
              <a:t>O</a:t>
            </a:r>
            <a:r>
              <a:rPr lang="en-US" b="1" baseline="-25000">
                <a:latin typeface="Times New Roman" pitchFamily="18" charset="0"/>
              </a:rPr>
              <a:t>3</a:t>
            </a:r>
          </a:p>
        </p:txBody>
      </p:sp>
      <p:sp>
        <p:nvSpPr>
          <p:cNvPr id="51211" name="Line 14"/>
          <p:cNvSpPr>
            <a:spLocks noChangeShapeType="1"/>
          </p:cNvSpPr>
          <p:nvPr/>
        </p:nvSpPr>
        <p:spPr bwMode="auto">
          <a:xfrm>
            <a:off x="7920038" y="5334000"/>
            <a:ext cx="0" cy="457200"/>
          </a:xfrm>
          <a:prstGeom prst="line">
            <a:avLst/>
          </a:prstGeom>
          <a:noFill/>
          <a:ln w="9525">
            <a:solidFill>
              <a:schemeClr val="tx1"/>
            </a:solidFill>
            <a:round/>
            <a:headEnd type="triangle" w="lg" len="med"/>
            <a:tailEnd type="triangle" w="lg" len="med"/>
          </a:ln>
        </p:spPr>
        <p:txBody>
          <a:bodyPr/>
          <a:lstStyle/>
          <a:p>
            <a:endParaRPr lang="en-US"/>
          </a:p>
        </p:txBody>
      </p:sp>
      <p:sp>
        <p:nvSpPr>
          <p:cNvPr id="51212" name="Line 15"/>
          <p:cNvSpPr>
            <a:spLocks noChangeShapeType="1"/>
          </p:cNvSpPr>
          <p:nvPr/>
        </p:nvSpPr>
        <p:spPr bwMode="auto">
          <a:xfrm>
            <a:off x="7920038" y="5791200"/>
            <a:ext cx="0" cy="457200"/>
          </a:xfrm>
          <a:prstGeom prst="line">
            <a:avLst/>
          </a:prstGeom>
          <a:noFill/>
          <a:ln w="9525">
            <a:solidFill>
              <a:schemeClr val="tx1"/>
            </a:solidFill>
            <a:round/>
            <a:headEnd type="triangle" w="lg" len="med"/>
            <a:tailEnd type="triangle" w="lg" len="med"/>
          </a:ln>
        </p:spPr>
        <p:txBody>
          <a:bodyPr/>
          <a:lstStyle/>
          <a:p>
            <a:endParaRPr lang="en-US"/>
          </a:p>
        </p:txBody>
      </p:sp>
      <p:sp>
        <p:nvSpPr>
          <p:cNvPr id="51213" name="Text Box 16"/>
          <p:cNvSpPr txBox="1">
            <a:spLocks noChangeArrowheads="1"/>
          </p:cNvSpPr>
          <p:nvPr/>
        </p:nvSpPr>
        <p:spPr bwMode="auto">
          <a:xfrm>
            <a:off x="7996238" y="5334000"/>
            <a:ext cx="919162" cy="366713"/>
          </a:xfrm>
          <a:prstGeom prst="rect">
            <a:avLst/>
          </a:prstGeom>
          <a:noFill/>
          <a:ln w="9525">
            <a:noFill/>
            <a:miter lim="800000"/>
            <a:headEnd/>
            <a:tailEnd/>
          </a:ln>
        </p:spPr>
        <p:txBody>
          <a:bodyPr wrap="none">
            <a:spAutoFit/>
          </a:bodyPr>
          <a:lstStyle/>
          <a:p>
            <a:r>
              <a:rPr lang="en-US">
                <a:latin typeface="Palatino" pitchFamily="18" charset="0"/>
              </a:rPr>
              <a:t>100 nm</a:t>
            </a:r>
          </a:p>
        </p:txBody>
      </p:sp>
      <p:sp>
        <p:nvSpPr>
          <p:cNvPr id="51214" name="Text Box 17"/>
          <p:cNvSpPr txBox="1">
            <a:spLocks noChangeArrowheads="1"/>
          </p:cNvSpPr>
          <p:nvPr/>
        </p:nvSpPr>
        <p:spPr bwMode="auto">
          <a:xfrm>
            <a:off x="7996238" y="5867400"/>
            <a:ext cx="919162" cy="366713"/>
          </a:xfrm>
          <a:prstGeom prst="rect">
            <a:avLst/>
          </a:prstGeom>
          <a:noFill/>
          <a:ln w="9525">
            <a:noFill/>
            <a:miter lim="800000"/>
            <a:headEnd/>
            <a:tailEnd/>
          </a:ln>
        </p:spPr>
        <p:txBody>
          <a:bodyPr wrap="none">
            <a:spAutoFit/>
          </a:bodyPr>
          <a:lstStyle/>
          <a:p>
            <a:r>
              <a:rPr lang="en-US">
                <a:latin typeface="Palatino" pitchFamily="18" charset="0"/>
              </a:rPr>
              <a:t>100 nm</a:t>
            </a:r>
          </a:p>
        </p:txBody>
      </p:sp>
      <p:sp>
        <p:nvSpPr>
          <p:cNvPr id="51215" name="Text Box 18"/>
          <p:cNvSpPr txBox="1">
            <a:spLocks noChangeArrowheads="1"/>
          </p:cNvSpPr>
          <p:nvPr/>
        </p:nvSpPr>
        <p:spPr bwMode="auto">
          <a:xfrm>
            <a:off x="4951413" y="6208713"/>
            <a:ext cx="987425" cy="304800"/>
          </a:xfrm>
          <a:prstGeom prst="rect">
            <a:avLst/>
          </a:prstGeom>
          <a:noFill/>
          <a:ln w="9525">
            <a:noFill/>
            <a:miter lim="800000"/>
            <a:headEnd/>
            <a:tailEnd/>
          </a:ln>
        </p:spPr>
        <p:txBody>
          <a:bodyPr wrap="none">
            <a:spAutoFit/>
          </a:bodyPr>
          <a:lstStyle/>
          <a:p>
            <a:r>
              <a:rPr lang="en-US" sz="1400">
                <a:latin typeface="Palatino" pitchFamily="18" charset="0"/>
              </a:rPr>
              <a:t>SRO/STO</a:t>
            </a:r>
          </a:p>
        </p:txBody>
      </p:sp>
      <p:sp>
        <p:nvSpPr>
          <p:cNvPr id="51216" name="Text Box 19"/>
          <p:cNvSpPr txBox="1">
            <a:spLocks noChangeArrowheads="1"/>
          </p:cNvSpPr>
          <p:nvPr/>
        </p:nvSpPr>
        <p:spPr bwMode="auto">
          <a:xfrm>
            <a:off x="5557838" y="5065713"/>
            <a:ext cx="350837" cy="304800"/>
          </a:xfrm>
          <a:prstGeom prst="rect">
            <a:avLst/>
          </a:prstGeom>
          <a:noFill/>
          <a:ln w="9525">
            <a:noFill/>
            <a:miter lim="800000"/>
            <a:headEnd/>
            <a:tailEnd/>
          </a:ln>
        </p:spPr>
        <p:txBody>
          <a:bodyPr wrap="none">
            <a:spAutoFit/>
          </a:bodyPr>
          <a:lstStyle/>
          <a:p>
            <a:r>
              <a:rPr lang="en-US" sz="1400">
                <a:latin typeface="Palatino" pitchFamily="18" charset="0"/>
              </a:rPr>
              <a:t>Pt</a:t>
            </a:r>
          </a:p>
        </p:txBody>
      </p:sp>
      <p:sp>
        <p:nvSpPr>
          <p:cNvPr id="51217" name="Text Box 20"/>
          <p:cNvSpPr txBox="1">
            <a:spLocks noChangeArrowheads="1"/>
          </p:cNvSpPr>
          <p:nvPr/>
        </p:nvSpPr>
        <p:spPr bwMode="auto">
          <a:xfrm>
            <a:off x="6548438" y="4532313"/>
            <a:ext cx="1662112" cy="366712"/>
          </a:xfrm>
          <a:prstGeom prst="rect">
            <a:avLst/>
          </a:prstGeom>
          <a:noFill/>
          <a:ln w="9525">
            <a:noFill/>
            <a:miter lim="800000"/>
            <a:headEnd/>
            <a:tailEnd/>
          </a:ln>
        </p:spPr>
        <p:txBody>
          <a:bodyPr wrap="none">
            <a:spAutoFit/>
          </a:bodyPr>
          <a:lstStyle/>
          <a:p>
            <a:r>
              <a:rPr lang="en-US">
                <a:latin typeface="Palatino" pitchFamily="18" charset="0"/>
              </a:rPr>
              <a:t>Bilayer system</a:t>
            </a:r>
          </a:p>
        </p:txBody>
      </p:sp>
      <p:sp>
        <p:nvSpPr>
          <p:cNvPr id="51218" name="Text Box 4"/>
          <p:cNvSpPr txBox="1">
            <a:spLocks noChangeArrowheads="1"/>
          </p:cNvSpPr>
          <p:nvPr/>
        </p:nvSpPr>
        <p:spPr bwMode="auto">
          <a:xfrm>
            <a:off x="304800" y="411163"/>
            <a:ext cx="8610600" cy="1066800"/>
          </a:xfrm>
          <a:prstGeom prst="rect">
            <a:avLst/>
          </a:prstGeom>
          <a:noFill/>
          <a:ln w="9525">
            <a:noFill/>
            <a:miter lim="800000"/>
            <a:headEnd/>
            <a:tailEnd/>
          </a:ln>
        </p:spPr>
        <p:txBody>
          <a:bodyPr>
            <a:spAutoFit/>
          </a:bodyPr>
          <a:lstStyle/>
          <a:p>
            <a:pPr algn="ctr"/>
            <a:r>
              <a:rPr lang="en-US" sz="3200" b="1">
                <a:latin typeface="Calibri" pitchFamily="34" charset="0"/>
              </a:rPr>
              <a:t>Time-resolved X-ray microdiffraction of a ferroelectric bilayer system</a:t>
            </a:r>
          </a:p>
        </p:txBody>
      </p:sp>
      <p:sp>
        <p:nvSpPr>
          <p:cNvPr id="51219" name="Rectangle 4"/>
          <p:cNvSpPr>
            <a:spLocks noChangeArrowheads="1"/>
          </p:cNvSpPr>
          <p:nvPr/>
        </p:nvSpPr>
        <p:spPr bwMode="auto">
          <a:xfrm>
            <a:off x="1371600" y="1614488"/>
            <a:ext cx="4038600" cy="366712"/>
          </a:xfrm>
          <a:prstGeom prst="rect">
            <a:avLst/>
          </a:prstGeom>
          <a:noFill/>
          <a:ln w="9525">
            <a:noFill/>
            <a:miter lim="800000"/>
            <a:headEnd/>
            <a:tailEnd/>
          </a:ln>
        </p:spPr>
        <p:txBody>
          <a:bodyPr>
            <a:spAutoFit/>
          </a:bodyPr>
          <a:lstStyle/>
          <a:p>
            <a:pPr defTabSz="5016500"/>
            <a:r>
              <a:rPr lang="en-US">
                <a:latin typeface="Calibri" pitchFamily="34" charset="0"/>
              </a:rPr>
              <a:t>Scans around PZT (002) Bragg peaks </a:t>
            </a:r>
          </a:p>
        </p:txBody>
      </p:sp>
      <p:sp>
        <p:nvSpPr>
          <p:cNvPr id="51220" name="Line 71"/>
          <p:cNvSpPr>
            <a:spLocks noChangeShapeType="1"/>
          </p:cNvSpPr>
          <p:nvPr/>
        </p:nvSpPr>
        <p:spPr bwMode="auto">
          <a:xfrm flipH="1" flipV="1">
            <a:off x="4038600" y="5715000"/>
            <a:ext cx="1905000" cy="0"/>
          </a:xfrm>
          <a:prstGeom prst="line">
            <a:avLst/>
          </a:prstGeom>
          <a:noFill/>
          <a:ln w="9525">
            <a:solidFill>
              <a:schemeClr val="tx1"/>
            </a:solidFill>
            <a:round/>
            <a:headEnd/>
            <a:tailEnd/>
          </a:ln>
        </p:spPr>
        <p:txBody>
          <a:bodyPr/>
          <a:lstStyle/>
          <a:p>
            <a:endParaRPr lang="en-US"/>
          </a:p>
        </p:txBody>
      </p:sp>
      <p:sp>
        <p:nvSpPr>
          <p:cNvPr id="51221" name="Line 72"/>
          <p:cNvSpPr>
            <a:spLocks noChangeShapeType="1"/>
          </p:cNvSpPr>
          <p:nvPr/>
        </p:nvSpPr>
        <p:spPr bwMode="auto">
          <a:xfrm flipH="1" flipV="1">
            <a:off x="3200400" y="6096000"/>
            <a:ext cx="2743200" cy="0"/>
          </a:xfrm>
          <a:prstGeom prst="line">
            <a:avLst/>
          </a:prstGeom>
          <a:noFill/>
          <a:ln w="9525">
            <a:solidFill>
              <a:schemeClr val="tx1"/>
            </a:solidFill>
            <a:round/>
            <a:headEnd/>
            <a:tailEnd/>
          </a:ln>
        </p:spPr>
        <p:txBody>
          <a:bodyPr/>
          <a:lstStyle/>
          <a:p>
            <a:endParaRPr lang="en-US"/>
          </a:p>
        </p:txBody>
      </p:sp>
      <p:sp>
        <p:nvSpPr>
          <p:cNvPr id="51222" name="Line 73"/>
          <p:cNvSpPr>
            <a:spLocks noChangeShapeType="1"/>
          </p:cNvSpPr>
          <p:nvPr/>
        </p:nvSpPr>
        <p:spPr bwMode="auto">
          <a:xfrm flipV="1">
            <a:off x="3200400" y="5105400"/>
            <a:ext cx="0" cy="990600"/>
          </a:xfrm>
          <a:prstGeom prst="line">
            <a:avLst/>
          </a:prstGeom>
          <a:noFill/>
          <a:ln w="9525">
            <a:solidFill>
              <a:schemeClr val="tx1"/>
            </a:solidFill>
            <a:round/>
            <a:headEnd/>
            <a:tailEnd type="triangle" w="med" len="med"/>
          </a:ln>
        </p:spPr>
        <p:txBody>
          <a:bodyPr/>
          <a:lstStyle/>
          <a:p>
            <a:endParaRPr lang="en-US"/>
          </a:p>
        </p:txBody>
      </p:sp>
      <p:sp>
        <p:nvSpPr>
          <p:cNvPr id="51223" name="Line 74"/>
          <p:cNvSpPr>
            <a:spLocks noChangeShapeType="1"/>
          </p:cNvSpPr>
          <p:nvPr/>
        </p:nvSpPr>
        <p:spPr bwMode="auto">
          <a:xfrm flipV="1">
            <a:off x="4038600" y="5105400"/>
            <a:ext cx="0" cy="609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0"/>
          <p:cNvSpPr txBox="1">
            <a:spLocks noChangeArrowheads="1"/>
          </p:cNvSpPr>
          <p:nvPr/>
        </p:nvSpPr>
        <p:spPr bwMode="auto">
          <a:xfrm>
            <a:off x="6080125" y="2474913"/>
            <a:ext cx="184150" cy="366712"/>
          </a:xfrm>
          <a:prstGeom prst="rect">
            <a:avLst/>
          </a:prstGeom>
          <a:noFill/>
          <a:ln w="9525">
            <a:noFill/>
            <a:miter lim="800000"/>
            <a:headEnd/>
            <a:tailEnd/>
          </a:ln>
        </p:spPr>
        <p:txBody>
          <a:bodyPr wrap="none">
            <a:spAutoFit/>
          </a:bodyPr>
          <a:lstStyle/>
          <a:p>
            <a:endParaRPr lang="en-US"/>
          </a:p>
        </p:txBody>
      </p:sp>
      <p:sp>
        <p:nvSpPr>
          <p:cNvPr id="52228" name="Text Box 4"/>
          <p:cNvSpPr txBox="1">
            <a:spLocks noChangeArrowheads="1"/>
          </p:cNvSpPr>
          <p:nvPr/>
        </p:nvSpPr>
        <p:spPr bwMode="auto">
          <a:xfrm>
            <a:off x="304800" y="411163"/>
            <a:ext cx="8610600" cy="579437"/>
          </a:xfrm>
          <a:prstGeom prst="rect">
            <a:avLst/>
          </a:prstGeom>
          <a:noFill/>
          <a:ln w="9525">
            <a:noFill/>
            <a:miter lim="800000"/>
            <a:headEnd/>
            <a:tailEnd/>
          </a:ln>
        </p:spPr>
        <p:txBody>
          <a:bodyPr>
            <a:spAutoFit/>
          </a:bodyPr>
          <a:lstStyle/>
          <a:p>
            <a:pPr algn="ctr"/>
            <a:r>
              <a:rPr lang="en-US" sz="3200" b="1">
                <a:latin typeface="Calibri" pitchFamily="34" charset="0"/>
              </a:rPr>
              <a:t>Piezoelectric strain of individual layers</a:t>
            </a:r>
          </a:p>
        </p:txBody>
      </p:sp>
      <p:pic>
        <p:nvPicPr>
          <p:cNvPr id="52246" name="Picture 8"/>
          <p:cNvPicPr>
            <a:picLocks noChangeAspect="1" noChangeArrowheads="1"/>
          </p:cNvPicPr>
          <p:nvPr/>
        </p:nvPicPr>
        <p:blipFill>
          <a:blip r:embed="rId2"/>
          <a:srcRect/>
          <a:stretch>
            <a:fillRect/>
          </a:stretch>
        </p:blipFill>
        <p:spPr bwMode="auto">
          <a:xfrm>
            <a:off x="1600200" y="1358900"/>
            <a:ext cx="5715000" cy="4127500"/>
          </a:xfrm>
          <a:prstGeom prst="rect">
            <a:avLst/>
          </a:prstGeom>
          <a:noFill/>
          <a:ln w="9525">
            <a:noFill/>
            <a:miter lim="800000"/>
            <a:headEnd/>
            <a:tailEnd/>
          </a:ln>
        </p:spPr>
      </p:pic>
      <p:sp>
        <p:nvSpPr>
          <p:cNvPr id="52247" name="Text Box 23"/>
          <p:cNvSpPr txBox="1">
            <a:spLocks noChangeArrowheads="1"/>
          </p:cNvSpPr>
          <p:nvPr/>
        </p:nvSpPr>
        <p:spPr bwMode="auto">
          <a:xfrm>
            <a:off x="1143000" y="5562600"/>
            <a:ext cx="6934200" cy="641350"/>
          </a:xfrm>
          <a:prstGeom prst="rect">
            <a:avLst/>
          </a:prstGeom>
          <a:noFill/>
          <a:ln w="9525">
            <a:noFill/>
            <a:miter lim="800000"/>
            <a:headEnd/>
            <a:tailEnd/>
          </a:ln>
          <a:effectLst/>
        </p:spPr>
        <p:txBody>
          <a:bodyPr>
            <a:spAutoFit/>
          </a:bodyPr>
          <a:lstStyle/>
          <a:p>
            <a:pPr algn="ctr"/>
            <a:r>
              <a:rPr lang="en-US">
                <a:latin typeface="Calibri" pitchFamily="34" charset="0"/>
              </a:rPr>
              <a:t>These piezoelectric strain measurements were done using “slow” millisecond time scale pulses.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505200" y="4405313"/>
            <a:ext cx="2743200" cy="2209800"/>
          </a:xfrm>
          <a:prstGeom prst="rect">
            <a:avLst/>
          </a:prstGeom>
          <a:solidFill>
            <a:srgbClr val="969696"/>
          </a:solidFill>
          <a:ln w="9525">
            <a:noFill/>
            <a:miter lim="800000"/>
            <a:headEnd/>
            <a:tailEnd/>
          </a:ln>
          <a:effectLst/>
        </p:spPr>
        <p:txBody>
          <a:bodyPr wrap="none" anchor="ctr"/>
          <a:lstStyle/>
          <a:p>
            <a:endParaRPr lang="en-US"/>
          </a:p>
        </p:txBody>
      </p:sp>
      <p:sp>
        <p:nvSpPr>
          <p:cNvPr id="59395" name="Rectangle 3"/>
          <p:cNvSpPr>
            <a:spLocks noChangeArrowheads="1"/>
          </p:cNvSpPr>
          <p:nvPr/>
        </p:nvSpPr>
        <p:spPr bwMode="auto">
          <a:xfrm>
            <a:off x="3048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396" name="Rectangle 4"/>
          <p:cNvSpPr>
            <a:spLocks noChangeArrowheads="1"/>
          </p:cNvSpPr>
          <p:nvPr/>
        </p:nvSpPr>
        <p:spPr bwMode="auto">
          <a:xfrm>
            <a:off x="15240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397" name="Rectangle 5"/>
          <p:cNvSpPr>
            <a:spLocks noChangeArrowheads="1"/>
          </p:cNvSpPr>
          <p:nvPr/>
        </p:nvSpPr>
        <p:spPr bwMode="auto">
          <a:xfrm>
            <a:off x="27432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398" name="Rectangle 6"/>
          <p:cNvSpPr>
            <a:spLocks noChangeArrowheads="1"/>
          </p:cNvSpPr>
          <p:nvPr/>
        </p:nvSpPr>
        <p:spPr bwMode="auto">
          <a:xfrm>
            <a:off x="39624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399" name="Rectangle 7"/>
          <p:cNvSpPr>
            <a:spLocks noChangeArrowheads="1"/>
          </p:cNvSpPr>
          <p:nvPr/>
        </p:nvSpPr>
        <p:spPr bwMode="auto">
          <a:xfrm>
            <a:off x="51816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400" name="Rectangle 8"/>
          <p:cNvSpPr>
            <a:spLocks noChangeArrowheads="1"/>
          </p:cNvSpPr>
          <p:nvPr/>
        </p:nvSpPr>
        <p:spPr bwMode="auto">
          <a:xfrm>
            <a:off x="64008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401" name="Rectangle 9"/>
          <p:cNvSpPr>
            <a:spLocks noChangeArrowheads="1"/>
          </p:cNvSpPr>
          <p:nvPr/>
        </p:nvSpPr>
        <p:spPr bwMode="auto">
          <a:xfrm>
            <a:off x="7620000" y="3581400"/>
            <a:ext cx="1219200" cy="381000"/>
          </a:xfrm>
          <a:prstGeom prst="rect">
            <a:avLst/>
          </a:prstGeom>
          <a:solidFill>
            <a:srgbClr val="808080"/>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59402" name="Text Box 10"/>
          <p:cNvSpPr txBox="1">
            <a:spLocks noChangeArrowheads="1"/>
          </p:cNvSpPr>
          <p:nvPr/>
        </p:nvSpPr>
        <p:spPr bwMode="auto">
          <a:xfrm>
            <a:off x="7620000" y="4038600"/>
            <a:ext cx="1365250" cy="457200"/>
          </a:xfrm>
          <a:prstGeom prst="rect">
            <a:avLst/>
          </a:prstGeom>
          <a:noFill/>
          <a:ln w="9525">
            <a:noFill/>
            <a:miter lim="800000"/>
            <a:headEnd/>
            <a:tailEnd/>
          </a:ln>
          <a:effectLst/>
        </p:spPr>
        <p:txBody>
          <a:bodyPr wrap="none">
            <a:spAutoFit/>
          </a:bodyPr>
          <a:lstStyle/>
          <a:p>
            <a:r>
              <a:rPr lang="en-US" sz="2400">
                <a:latin typeface="Microsoft Sans Serif" pitchFamily="34" charset="0"/>
              </a:rPr>
              <a:t>E (V/cm)</a:t>
            </a:r>
          </a:p>
        </p:txBody>
      </p:sp>
      <p:sp>
        <p:nvSpPr>
          <p:cNvPr id="59403" name="Text Box 11"/>
          <p:cNvSpPr txBox="1">
            <a:spLocks noChangeArrowheads="1"/>
          </p:cNvSpPr>
          <p:nvPr/>
        </p:nvSpPr>
        <p:spPr bwMode="auto">
          <a:xfrm>
            <a:off x="277813" y="3581400"/>
            <a:ext cx="636587"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2</a:t>
            </a:r>
          </a:p>
        </p:txBody>
      </p:sp>
      <p:sp>
        <p:nvSpPr>
          <p:cNvPr id="59404" name="Text Box 12"/>
          <p:cNvSpPr txBox="1">
            <a:spLocks noChangeArrowheads="1"/>
          </p:cNvSpPr>
          <p:nvPr/>
        </p:nvSpPr>
        <p:spPr bwMode="auto">
          <a:xfrm>
            <a:off x="1497013" y="3581400"/>
            <a:ext cx="636587"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3</a:t>
            </a:r>
          </a:p>
        </p:txBody>
      </p:sp>
      <p:sp>
        <p:nvSpPr>
          <p:cNvPr id="59405" name="Text Box 13"/>
          <p:cNvSpPr txBox="1">
            <a:spLocks noChangeArrowheads="1"/>
          </p:cNvSpPr>
          <p:nvPr/>
        </p:nvSpPr>
        <p:spPr bwMode="auto">
          <a:xfrm>
            <a:off x="2716213" y="3581400"/>
            <a:ext cx="636587"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4</a:t>
            </a:r>
          </a:p>
        </p:txBody>
      </p:sp>
      <p:sp>
        <p:nvSpPr>
          <p:cNvPr id="59406" name="Text Box 14"/>
          <p:cNvSpPr txBox="1">
            <a:spLocks noChangeArrowheads="1"/>
          </p:cNvSpPr>
          <p:nvPr/>
        </p:nvSpPr>
        <p:spPr bwMode="auto">
          <a:xfrm>
            <a:off x="3962400" y="3581400"/>
            <a:ext cx="636588"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5</a:t>
            </a:r>
          </a:p>
        </p:txBody>
      </p:sp>
      <p:sp>
        <p:nvSpPr>
          <p:cNvPr id="59407" name="Text Box 15"/>
          <p:cNvSpPr txBox="1">
            <a:spLocks noChangeArrowheads="1"/>
          </p:cNvSpPr>
          <p:nvPr/>
        </p:nvSpPr>
        <p:spPr bwMode="auto">
          <a:xfrm>
            <a:off x="5181600" y="3581400"/>
            <a:ext cx="636588"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6</a:t>
            </a:r>
          </a:p>
        </p:txBody>
      </p:sp>
      <p:sp>
        <p:nvSpPr>
          <p:cNvPr id="59408" name="Text Box 16"/>
          <p:cNvSpPr txBox="1">
            <a:spLocks noChangeArrowheads="1"/>
          </p:cNvSpPr>
          <p:nvPr/>
        </p:nvSpPr>
        <p:spPr bwMode="auto">
          <a:xfrm>
            <a:off x="6373813" y="3581400"/>
            <a:ext cx="636587"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7</a:t>
            </a:r>
          </a:p>
        </p:txBody>
      </p:sp>
      <p:sp>
        <p:nvSpPr>
          <p:cNvPr id="59409" name="Text Box 17"/>
          <p:cNvSpPr txBox="1">
            <a:spLocks noChangeArrowheads="1"/>
          </p:cNvSpPr>
          <p:nvPr/>
        </p:nvSpPr>
        <p:spPr bwMode="auto">
          <a:xfrm>
            <a:off x="7620000" y="3581400"/>
            <a:ext cx="636588" cy="457200"/>
          </a:xfrm>
          <a:prstGeom prst="rect">
            <a:avLst/>
          </a:prstGeom>
          <a:noFill/>
          <a:ln w="9525">
            <a:noFill/>
            <a:miter lim="800000"/>
            <a:headEnd/>
            <a:tailEnd/>
          </a:ln>
          <a:effectLst/>
        </p:spPr>
        <p:txBody>
          <a:bodyPr wrap="none">
            <a:spAutoFit/>
          </a:bodyPr>
          <a:lstStyle/>
          <a:p>
            <a:r>
              <a:rPr lang="en-US" sz="2400">
                <a:solidFill>
                  <a:srgbClr val="FF9900"/>
                </a:solidFill>
                <a:latin typeface="Microsoft Sans Serif" pitchFamily="34" charset="0"/>
              </a:rPr>
              <a:t>10</a:t>
            </a:r>
            <a:r>
              <a:rPr lang="en-US" sz="2400" baseline="30000">
                <a:solidFill>
                  <a:srgbClr val="FF9900"/>
                </a:solidFill>
                <a:latin typeface="Microsoft Sans Serif" pitchFamily="34" charset="0"/>
              </a:rPr>
              <a:t>8</a:t>
            </a:r>
          </a:p>
        </p:txBody>
      </p:sp>
      <p:pic>
        <p:nvPicPr>
          <p:cNvPr id="59410" name="Picture 18"/>
          <p:cNvPicPr>
            <a:picLocks noChangeAspect="1" noChangeArrowheads="1"/>
          </p:cNvPicPr>
          <p:nvPr/>
        </p:nvPicPr>
        <p:blipFill>
          <a:blip r:embed="rId2"/>
          <a:srcRect/>
          <a:stretch>
            <a:fillRect/>
          </a:stretch>
        </p:blipFill>
        <p:spPr bwMode="auto">
          <a:xfrm>
            <a:off x="304800" y="895350"/>
            <a:ext cx="2057400" cy="2457450"/>
          </a:xfrm>
          <a:prstGeom prst="rect">
            <a:avLst/>
          </a:prstGeom>
          <a:noFill/>
          <a:ln w="9525">
            <a:noFill/>
            <a:miter lim="800000"/>
            <a:headEnd/>
            <a:tailEnd/>
          </a:ln>
          <a:effectLst/>
        </p:spPr>
      </p:pic>
      <p:sp>
        <p:nvSpPr>
          <p:cNvPr id="59411" name="Text Box 19"/>
          <p:cNvSpPr txBox="1">
            <a:spLocks noChangeArrowheads="1"/>
          </p:cNvSpPr>
          <p:nvPr/>
        </p:nvSpPr>
        <p:spPr bwMode="auto">
          <a:xfrm>
            <a:off x="381000" y="547688"/>
            <a:ext cx="1736725" cy="366712"/>
          </a:xfrm>
          <a:prstGeom prst="rect">
            <a:avLst/>
          </a:prstGeom>
          <a:noFill/>
          <a:ln w="9525">
            <a:noFill/>
            <a:miter lim="800000"/>
            <a:headEnd/>
            <a:tailEnd/>
          </a:ln>
          <a:effectLst/>
        </p:spPr>
        <p:txBody>
          <a:bodyPr wrap="none">
            <a:spAutoFit/>
          </a:bodyPr>
          <a:lstStyle/>
          <a:p>
            <a:r>
              <a:rPr lang="en-US">
                <a:latin typeface="Microsoft Sans Serif" pitchFamily="34" charset="0"/>
              </a:rPr>
              <a:t>electrophoresis</a:t>
            </a:r>
          </a:p>
        </p:txBody>
      </p:sp>
      <p:pic>
        <p:nvPicPr>
          <p:cNvPr id="59412" name="Picture 20"/>
          <p:cNvPicPr>
            <a:picLocks noChangeAspect="1" noChangeArrowheads="1"/>
          </p:cNvPicPr>
          <p:nvPr/>
        </p:nvPicPr>
        <p:blipFill>
          <a:blip r:embed="rId3"/>
          <a:srcRect/>
          <a:stretch>
            <a:fillRect/>
          </a:stretch>
        </p:blipFill>
        <p:spPr bwMode="auto">
          <a:xfrm>
            <a:off x="1277938" y="4114800"/>
            <a:ext cx="1998662" cy="2655888"/>
          </a:xfrm>
          <a:prstGeom prst="rect">
            <a:avLst/>
          </a:prstGeom>
          <a:noFill/>
          <a:ln w="9525">
            <a:noFill/>
            <a:miter lim="800000"/>
            <a:headEnd/>
            <a:tailEnd/>
          </a:ln>
          <a:effectLst/>
        </p:spPr>
      </p:pic>
      <p:sp>
        <p:nvSpPr>
          <p:cNvPr id="59413" name="Text Box 21"/>
          <p:cNvSpPr txBox="1">
            <a:spLocks noChangeArrowheads="1"/>
          </p:cNvSpPr>
          <p:nvPr/>
        </p:nvSpPr>
        <p:spPr bwMode="auto">
          <a:xfrm>
            <a:off x="152400" y="4267200"/>
            <a:ext cx="1238250" cy="641350"/>
          </a:xfrm>
          <a:prstGeom prst="rect">
            <a:avLst/>
          </a:prstGeom>
          <a:noFill/>
          <a:ln w="9525">
            <a:noFill/>
            <a:miter lim="800000"/>
            <a:headEnd/>
            <a:tailEnd/>
          </a:ln>
          <a:effectLst/>
        </p:spPr>
        <p:txBody>
          <a:bodyPr wrap="none">
            <a:spAutoFit/>
          </a:bodyPr>
          <a:lstStyle/>
          <a:p>
            <a:r>
              <a:rPr lang="en-US">
                <a:latin typeface="Microsoft Sans Serif" pitchFamily="34" charset="0"/>
              </a:rPr>
              <a:t>alignment </a:t>
            </a:r>
          </a:p>
          <a:p>
            <a:r>
              <a:rPr lang="en-US">
                <a:latin typeface="Microsoft Sans Serif" pitchFamily="34" charset="0"/>
              </a:rPr>
              <a:t>assembly</a:t>
            </a:r>
          </a:p>
        </p:txBody>
      </p:sp>
      <p:sp>
        <p:nvSpPr>
          <p:cNvPr id="59414" name="Text Box 22"/>
          <p:cNvSpPr txBox="1">
            <a:spLocks noChangeArrowheads="1"/>
          </p:cNvSpPr>
          <p:nvPr/>
        </p:nvSpPr>
        <p:spPr bwMode="auto">
          <a:xfrm>
            <a:off x="95250" y="6124575"/>
            <a:ext cx="1276350" cy="581025"/>
          </a:xfrm>
          <a:prstGeom prst="rect">
            <a:avLst/>
          </a:prstGeom>
          <a:noFill/>
          <a:ln w="9525">
            <a:noFill/>
            <a:miter lim="800000"/>
            <a:headEnd/>
            <a:tailEnd/>
          </a:ln>
          <a:effectLst/>
        </p:spPr>
        <p:txBody>
          <a:bodyPr wrap="none">
            <a:spAutoFit/>
          </a:bodyPr>
          <a:lstStyle/>
          <a:p>
            <a:r>
              <a:rPr lang="en-US" sz="1600">
                <a:latin typeface="Microsoft Sans Serif" pitchFamily="34" charset="0"/>
              </a:rPr>
              <a:t>APL 77,</a:t>
            </a:r>
            <a:br>
              <a:rPr lang="en-US" sz="1600">
                <a:latin typeface="Microsoft Sans Serif" pitchFamily="34" charset="0"/>
              </a:rPr>
            </a:br>
            <a:r>
              <a:rPr lang="en-US" sz="1600">
                <a:latin typeface="Microsoft Sans Serif" pitchFamily="34" charset="0"/>
              </a:rPr>
              <a:t>1399 (2000)</a:t>
            </a:r>
          </a:p>
        </p:txBody>
      </p:sp>
      <p:pic>
        <p:nvPicPr>
          <p:cNvPr id="59415" name="Picture 23" descr="PZT2080Hysteresis"/>
          <p:cNvPicPr>
            <a:picLocks noChangeAspect="1" noChangeArrowheads="1"/>
          </p:cNvPicPr>
          <p:nvPr/>
        </p:nvPicPr>
        <p:blipFill>
          <a:blip r:embed="rId4"/>
          <a:srcRect t="7500" r="9554" b="2499"/>
          <a:stretch>
            <a:fillRect/>
          </a:stretch>
        </p:blipFill>
        <p:spPr bwMode="auto">
          <a:xfrm>
            <a:off x="3619500" y="4552950"/>
            <a:ext cx="2514600" cy="1914525"/>
          </a:xfrm>
          <a:prstGeom prst="rect">
            <a:avLst/>
          </a:prstGeom>
          <a:noFill/>
          <a:ln w="9525">
            <a:noFill/>
            <a:miter lim="800000"/>
            <a:headEnd/>
            <a:tailEnd/>
          </a:ln>
        </p:spPr>
      </p:pic>
      <p:sp>
        <p:nvSpPr>
          <p:cNvPr id="59416" name="Text Box 24"/>
          <p:cNvSpPr txBox="1">
            <a:spLocks noChangeArrowheads="1"/>
          </p:cNvSpPr>
          <p:nvPr/>
        </p:nvSpPr>
        <p:spPr bwMode="auto">
          <a:xfrm>
            <a:off x="3962400" y="4038600"/>
            <a:ext cx="1611313" cy="366713"/>
          </a:xfrm>
          <a:prstGeom prst="rect">
            <a:avLst/>
          </a:prstGeom>
          <a:noFill/>
          <a:ln w="9525">
            <a:noFill/>
            <a:miter lim="800000"/>
            <a:headEnd/>
            <a:tailEnd/>
          </a:ln>
          <a:effectLst/>
        </p:spPr>
        <p:txBody>
          <a:bodyPr wrap="none">
            <a:spAutoFit/>
          </a:bodyPr>
          <a:lstStyle/>
          <a:p>
            <a:r>
              <a:rPr lang="en-US">
                <a:latin typeface="Microsoft Sans Serif" pitchFamily="34" charset="0"/>
              </a:rPr>
              <a:t>ferroelectricity</a:t>
            </a:r>
          </a:p>
        </p:txBody>
      </p:sp>
      <p:pic>
        <p:nvPicPr>
          <p:cNvPr id="59417" name="Picture 25" descr="gripper"/>
          <p:cNvPicPr>
            <a:picLocks noChangeAspect="1" noChangeArrowheads="1"/>
          </p:cNvPicPr>
          <p:nvPr/>
        </p:nvPicPr>
        <p:blipFill>
          <a:blip r:embed="rId5"/>
          <a:srcRect/>
          <a:stretch>
            <a:fillRect/>
          </a:stretch>
        </p:blipFill>
        <p:spPr bwMode="auto">
          <a:xfrm>
            <a:off x="2514600" y="1524000"/>
            <a:ext cx="2590800" cy="1684338"/>
          </a:xfrm>
          <a:prstGeom prst="rect">
            <a:avLst/>
          </a:prstGeom>
          <a:noFill/>
        </p:spPr>
      </p:pic>
      <p:sp>
        <p:nvSpPr>
          <p:cNvPr id="59418" name="Text Box 26"/>
          <p:cNvSpPr txBox="1">
            <a:spLocks noChangeArrowheads="1"/>
          </p:cNvSpPr>
          <p:nvPr/>
        </p:nvSpPr>
        <p:spPr bwMode="auto">
          <a:xfrm>
            <a:off x="2895600" y="1157288"/>
            <a:ext cx="1662113" cy="366712"/>
          </a:xfrm>
          <a:prstGeom prst="rect">
            <a:avLst/>
          </a:prstGeom>
          <a:noFill/>
          <a:ln w="9525">
            <a:noFill/>
            <a:miter lim="800000"/>
            <a:headEnd/>
            <a:tailEnd/>
          </a:ln>
          <a:effectLst/>
        </p:spPr>
        <p:txBody>
          <a:bodyPr wrap="none">
            <a:spAutoFit/>
          </a:bodyPr>
          <a:lstStyle/>
          <a:p>
            <a:r>
              <a:rPr lang="en-US">
                <a:latin typeface="Microsoft Sans Serif" pitchFamily="34" charset="0"/>
              </a:rPr>
              <a:t>electrostriction</a:t>
            </a:r>
          </a:p>
        </p:txBody>
      </p:sp>
      <p:sp>
        <p:nvSpPr>
          <p:cNvPr id="59419" name="Text Box 27"/>
          <p:cNvSpPr txBox="1">
            <a:spLocks noChangeArrowheads="1"/>
          </p:cNvSpPr>
          <p:nvPr/>
        </p:nvSpPr>
        <p:spPr bwMode="auto">
          <a:xfrm>
            <a:off x="6059277" y="2289893"/>
            <a:ext cx="2590800" cy="915987"/>
          </a:xfrm>
          <a:prstGeom prst="rect">
            <a:avLst/>
          </a:prstGeom>
          <a:noFill/>
          <a:ln w="9525">
            <a:noFill/>
            <a:miter lim="800000"/>
            <a:headEnd/>
            <a:tailEnd/>
          </a:ln>
          <a:effectLst/>
        </p:spPr>
        <p:txBody>
          <a:bodyPr>
            <a:spAutoFit/>
          </a:bodyPr>
          <a:lstStyle/>
          <a:p>
            <a:r>
              <a:rPr lang="en-US" b="1" dirty="0">
                <a:solidFill>
                  <a:srgbClr val="FF0000"/>
                </a:solidFill>
                <a:latin typeface="Microsoft Sans Serif" pitchFamily="34" charset="0"/>
              </a:rPr>
              <a:t>How do the properties </a:t>
            </a:r>
            <a:r>
              <a:rPr lang="en-US" b="1" dirty="0" smtClean="0">
                <a:solidFill>
                  <a:srgbClr val="FF0000"/>
                </a:solidFill>
                <a:latin typeface="Microsoft Sans Serif" pitchFamily="34" charset="0"/>
              </a:rPr>
              <a:t>of materials change </a:t>
            </a:r>
            <a:r>
              <a:rPr lang="en-US" b="1" dirty="0">
                <a:solidFill>
                  <a:srgbClr val="FF0000"/>
                </a:solidFill>
                <a:latin typeface="Microsoft Sans Serif" pitchFamily="34" charset="0"/>
              </a:rPr>
              <a:t>at high electric fields?</a:t>
            </a:r>
          </a:p>
        </p:txBody>
      </p:sp>
      <p:sp>
        <p:nvSpPr>
          <p:cNvPr id="59420" name="Text Box 28"/>
          <p:cNvSpPr txBox="1">
            <a:spLocks noChangeArrowheads="1"/>
          </p:cNvSpPr>
          <p:nvPr/>
        </p:nvSpPr>
        <p:spPr bwMode="auto">
          <a:xfrm>
            <a:off x="2819400" y="152400"/>
            <a:ext cx="5867400" cy="579438"/>
          </a:xfrm>
          <a:prstGeom prst="rect">
            <a:avLst/>
          </a:prstGeom>
          <a:noFill/>
          <a:ln w="9525">
            <a:noFill/>
            <a:miter lim="800000"/>
            <a:headEnd/>
            <a:tailEnd/>
          </a:ln>
          <a:effectLst/>
        </p:spPr>
        <p:txBody>
          <a:bodyPr>
            <a:spAutoFit/>
          </a:bodyPr>
          <a:lstStyle/>
          <a:p>
            <a:pPr algn="ctr"/>
            <a:r>
              <a:rPr lang="en-US" sz="3200" b="1">
                <a:solidFill>
                  <a:schemeClr val="tx2"/>
                </a:solidFill>
                <a:latin typeface="Calibri" pitchFamily="34" charset="0"/>
              </a:rPr>
              <a:t>Electric-field driven phenomena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6" name="Text Box 4"/>
          <p:cNvSpPr txBox="1">
            <a:spLocks noChangeArrowheads="1"/>
          </p:cNvSpPr>
          <p:nvPr/>
        </p:nvSpPr>
        <p:spPr bwMode="auto">
          <a:xfrm>
            <a:off x="304800" y="411163"/>
            <a:ext cx="8610600" cy="579437"/>
          </a:xfrm>
          <a:prstGeom prst="rect">
            <a:avLst/>
          </a:prstGeom>
          <a:noFill/>
          <a:ln w="9525">
            <a:noFill/>
            <a:miter lim="800000"/>
            <a:headEnd/>
            <a:tailEnd/>
          </a:ln>
        </p:spPr>
        <p:txBody>
          <a:bodyPr>
            <a:spAutoFit/>
          </a:bodyPr>
          <a:lstStyle/>
          <a:p>
            <a:pPr algn="ctr"/>
            <a:r>
              <a:rPr lang="en-US" sz="3200" b="1">
                <a:latin typeface="Calibri" pitchFamily="34" charset="0"/>
              </a:rPr>
              <a:t>Possible domain configuration</a:t>
            </a:r>
          </a:p>
        </p:txBody>
      </p:sp>
      <p:pic>
        <p:nvPicPr>
          <p:cNvPr id="53268" name="Picture 8"/>
          <p:cNvPicPr>
            <a:picLocks noChangeAspect="1" noChangeArrowheads="1"/>
          </p:cNvPicPr>
          <p:nvPr/>
        </p:nvPicPr>
        <p:blipFill>
          <a:blip r:embed="rId2"/>
          <a:srcRect/>
          <a:stretch>
            <a:fillRect/>
          </a:stretch>
        </p:blipFill>
        <p:spPr bwMode="auto">
          <a:xfrm>
            <a:off x="5867400" y="4038600"/>
            <a:ext cx="2667000" cy="1409700"/>
          </a:xfrm>
          <a:prstGeom prst="rect">
            <a:avLst/>
          </a:prstGeom>
          <a:noFill/>
          <a:ln w="9525">
            <a:noFill/>
            <a:miter lim="800000"/>
            <a:headEnd/>
            <a:tailEnd/>
          </a:ln>
        </p:spPr>
      </p:pic>
      <p:pic>
        <p:nvPicPr>
          <p:cNvPr id="53269" name="Picture 9"/>
          <p:cNvPicPr>
            <a:picLocks noChangeAspect="1" noChangeArrowheads="1"/>
          </p:cNvPicPr>
          <p:nvPr/>
        </p:nvPicPr>
        <p:blipFill>
          <a:blip r:embed="rId3"/>
          <a:srcRect/>
          <a:stretch>
            <a:fillRect/>
          </a:stretch>
        </p:blipFill>
        <p:spPr bwMode="auto">
          <a:xfrm>
            <a:off x="2895600" y="4038600"/>
            <a:ext cx="2679700" cy="1411288"/>
          </a:xfrm>
          <a:prstGeom prst="rect">
            <a:avLst/>
          </a:prstGeom>
          <a:noFill/>
          <a:ln w="9525">
            <a:noFill/>
            <a:miter lim="800000"/>
            <a:headEnd/>
            <a:tailEnd/>
          </a:ln>
        </p:spPr>
      </p:pic>
      <p:pic>
        <p:nvPicPr>
          <p:cNvPr id="53270" name="Picture 8"/>
          <p:cNvPicPr>
            <a:picLocks noChangeAspect="1" noChangeArrowheads="1"/>
          </p:cNvPicPr>
          <p:nvPr/>
        </p:nvPicPr>
        <p:blipFill>
          <a:blip r:embed="rId4"/>
          <a:srcRect/>
          <a:stretch>
            <a:fillRect/>
          </a:stretch>
        </p:blipFill>
        <p:spPr bwMode="auto">
          <a:xfrm>
            <a:off x="304800" y="1219200"/>
            <a:ext cx="3733800" cy="2697163"/>
          </a:xfrm>
          <a:prstGeom prst="rect">
            <a:avLst/>
          </a:prstGeom>
          <a:noFill/>
          <a:ln w="9525">
            <a:noFill/>
            <a:miter lim="800000"/>
            <a:headEnd/>
            <a:tailEnd/>
          </a:ln>
        </p:spPr>
      </p:pic>
      <p:sp>
        <p:nvSpPr>
          <p:cNvPr id="53271" name="AutoShape 23"/>
          <p:cNvSpPr>
            <a:spLocks noChangeArrowheads="1"/>
          </p:cNvSpPr>
          <p:nvPr/>
        </p:nvSpPr>
        <p:spPr bwMode="auto">
          <a:xfrm>
            <a:off x="3962400" y="2286000"/>
            <a:ext cx="685800" cy="457200"/>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a:p>
        </p:txBody>
      </p:sp>
      <p:sp>
        <p:nvSpPr>
          <p:cNvPr id="53272" name="Text Box 24"/>
          <p:cNvSpPr txBox="1">
            <a:spLocks noChangeArrowheads="1"/>
          </p:cNvSpPr>
          <p:nvPr/>
        </p:nvSpPr>
        <p:spPr bwMode="auto">
          <a:xfrm>
            <a:off x="5029200" y="1600200"/>
            <a:ext cx="3825875" cy="1739900"/>
          </a:xfrm>
          <a:prstGeom prst="rect">
            <a:avLst/>
          </a:prstGeom>
          <a:noFill/>
          <a:ln w="9525">
            <a:noFill/>
            <a:miter lim="800000"/>
            <a:headEnd/>
            <a:tailEnd/>
          </a:ln>
          <a:effectLst/>
        </p:spPr>
        <p:txBody>
          <a:bodyPr>
            <a:spAutoFit/>
          </a:bodyPr>
          <a:lstStyle/>
          <a:p>
            <a:pPr marL="234950" indent="-234950">
              <a:buFontTx/>
              <a:buChar char="•"/>
            </a:pPr>
            <a:r>
              <a:rPr lang="en-US">
                <a:latin typeface="Calibri" pitchFamily="34" charset="0"/>
              </a:rPr>
              <a:t>Polarization coupling between the layers is not very strong</a:t>
            </a:r>
          </a:p>
          <a:p>
            <a:pPr marL="234950" indent="-234950"/>
            <a:endParaRPr lang="en-US">
              <a:latin typeface="Calibri" pitchFamily="34" charset="0"/>
            </a:endParaRPr>
          </a:p>
          <a:p>
            <a:pPr marL="234950" indent="-234950">
              <a:buFontTx/>
              <a:buChar char="•"/>
            </a:pPr>
            <a:r>
              <a:rPr lang="en-US">
                <a:latin typeface="Calibri" pitchFamily="34" charset="0"/>
              </a:rPr>
              <a:t>Interface charges are likely to play an important role in polarization dynamics</a:t>
            </a:r>
          </a:p>
        </p:txBody>
      </p:sp>
      <p:sp>
        <p:nvSpPr>
          <p:cNvPr id="53274" name="Text Box 26"/>
          <p:cNvSpPr txBox="1">
            <a:spLocks noChangeArrowheads="1"/>
          </p:cNvSpPr>
          <p:nvPr/>
        </p:nvSpPr>
        <p:spPr bwMode="auto">
          <a:xfrm>
            <a:off x="1066800" y="5637213"/>
            <a:ext cx="6934200" cy="915987"/>
          </a:xfrm>
          <a:prstGeom prst="rect">
            <a:avLst/>
          </a:prstGeom>
          <a:noFill/>
          <a:ln w="9525">
            <a:noFill/>
            <a:miter lim="800000"/>
            <a:headEnd/>
            <a:tailEnd/>
          </a:ln>
          <a:effectLst/>
        </p:spPr>
        <p:txBody>
          <a:bodyPr>
            <a:spAutoFit/>
          </a:bodyPr>
          <a:lstStyle/>
          <a:p>
            <a:pPr algn="ctr"/>
            <a:r>
              <a:rPr lang="en-US">
                <a:latin typeface="Calibri" pitchFamily="34" charset="0"/>
              </a:rPr>
              <a:t>These piezoelectric strain measurements were done using “slow” millisecond time scale pulses.</a:t>
            </a:r>
          </a:p>
          <a:p>
            <a:pPr algn="ctr"/>
            <a:r>
              <a:rPr lang="en-US">
                <a:solidFill>
                  <a:srgbClr val="BC0000"/>
                </a:solidFill>
                <a:latin typeface="Calibri" pitchFamily="34" charset="0"/>
              </a:rPr>
              <a:t>Can the layers be switched independently with shorter pulses?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2" name="Object 4"/>
          <p:cNvGraphicFramePr>
            <a:graphicFrameLocks noChangeAspect="1"/>
          </p:cNvGraphicFramePr>
          <p:nvPr/>
        </p:nvGraphicFramePr>
        <p:xfrm>
          <a:off x="1143000" y="1219200"/>
          <a:ext cx="4724400" cy="3608388"/>
        </p:xfrm>
        <a:graphic>
          <a:graphicData uri="http://schemas.openxmlformats.org/presentationml/2006/ole">
            <mc:AlternateContent xmlns:mc="http://schemas.openxmlformats.org/markup-compatibility/2006">
              <mc:Choice xmlns:v="urn:schemas-microsoft-com:vml" Requires="v">
                <p:oleObj spid="_x0000_s78861" name="Graph" r:id="rId3" imgW="3879360" imgH="2964960" progId="Origin50.Graph">
                  <p:embed/>
                </p:oleObj>
              </mc:Choice>
              <mc:Fallback>
                <p:oleObj name="Graph" r:id="rId3" imgW="3879360" imgH="2964960" progId="Origin50.Grap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19200"/>
                        <a:ext cx="4724400" cy="36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74" name="Text Box 4"/>
          <p:cNvSpPr txBox="1">
            <a:spLocks noChangeArrowheads="1"/>
          </p:cNvSpPr>
          <p:nvPr/>
        </p:nvSpPr>
        <p:spPr bwMode="auto">
          <a:xfrm>
            <a:off x="304800" y="411163"/>
            <a:ext cx="8610600" cy="579437"/>
          </a:xfrm>
          <a:prstGeom prst="rect">
            <a:avLst/>
          </a:prstGeom>
          <a:noFill/>
          <a:ln w="9525">
            <a:noFill/>
            <a:miter lim="800000"/>
            <a:headEnd/>
            <a:tailEnd/>
          </a:ln>
        </p:spPr>
        <p:txBody>
          <a:bodyPr>
            <a:spAutoFit/>
          </a:bodyPr>
          <a:lstStyle/>
          <a:p>
            <a:pPr algn="ctr"/>
            <a:r>
              <a:rPr lang="en-US" sz="3200" b="1">
                <a:latin typeface="Calibri" pitchFamily="34" charset="0"/>
              </a:rPr>
              <a:t>Tail-to-tail configuration of polarization domains</a:t>
            </a:r>
          </a:p>
        </p:txBody>
      </p:sp>
      <p:grpSp>
        <p:nvGrpSpPr>
          <p:cNvPr id="78920" name="Group 72"/>
          <p:cNvGrpSpPr>
            <a:grpSpLocks/>
          </p:cNvGrpSpPr>
          <p:nvPr/>
        </p:nvGrpSpPr>
        <p:grpSpPr bwMode="auto">
          <a:xfrm>
            <a:off x="5867400" y="2133600"/>
            <a:ext cx="2852738" cy="2103438"/>
            <a:chOff x="3696" y="1632"/>
            <a:chExt cx="1594" cy="1005"/>
          </a:xfrm>
        </p:grpSpPr>
        <p:sp>
          <p:nvSpPr>
            <p:cNvPr id="78898" name="Text Box 50"/>
            <p:cNvSpPr txBox="1">
              <a:spLocks noChangeArrowheads="1"/>
            </p:cNvSpPr>
            <p:nvPr/>
          </p:nvSpPr>
          <p:spPr bwMode="auto">
            <a:xfrm>
              <a:off x="5109" y="1892"/>
              <a:ext cx="181" cy="175"/>
            </a:xfrm>
            <a:prstGeom prst="rect">
              <a:avLst/>
            </a:prstGeom>
            <a:noFill/>
            <a:ln w="9525">
              <a:noFill/>
              <a:miter lim="800000"/>
              <a:headEnd/>
              <a:tailEnd/>
            </a:ln>
            <a:effectLst/>
          </p:spPr>
          <p:txBody>
            <a:bodyPr wrap="none">
              <a:spAutoFit/>
            </a:bodyPr>
            <a:lstStyle/>
            <a:p>
              <a:r>
                <a:rPr lang="en-US" i="1">
                  <a:latin typeface="Times New Roman" pitchFamily="18" charset="0"/>
                </a:rPr>
                <a:t>E</a:t>
              </a:r>
            </a:p>
          </p:txBody>
        </p:sp>
        <p:grpSp>
          <p:nvGrpSpPr>
            <p:cNvPr id="78899" name="Group 51"/>
            <p:cNvGrpSpPr>
              <a:grpSpLocks/>
            </p:cNvGrpSpPr>
            <p:nvPr/>
          </p:nvGrpSpPr>
          <p:grpSpPr bwMode="auto">
            <a:xfrm>
              <a:off x="3696" y="1632"/>
              <a:ext cx="1429" cy="1005"/>
              <a:chOff x="4142" y="1104"/>
              <a:chExt cx="1429" cy="1005"/>
            </a:xfrm>
          </p:grpSpPr>
          <p:sp>
            <p:nvSpPr>
              <p:cNvPr id="78900" name="Rectangle 52"/>
              <p:cNvSpPr>
                <a:spLocks noChangeArrowheads="1"/>
              </p:cNvSpPr>
              <p:nvPr/>
            </p:nvSpPr>
            <p:spPr bwMode="auto">
              <a:xfrm>
                <a:off x="4190" y="1392"/>
                <a:ext cx="1200" cy="244"/>
              </a:xfrm>
              <a:prstGeom prst="rect">
                <a:avLst/>
              </a:prstGeom>
              <a:solidFill>
                <a:srgbClr val="FF0000"/>
              </a:solidFill>
              <a:ln w="9525">
                <a:noFill/>
                <a:miter lim="800000"/>
                <a:headEnd/>
                <a:tailEnd/>
              </a:ln>
              <a:effectLst/>
            </p:spPr>
            <p:txBody>
              <a:bodyPr wrap="none" anchor="ctr"/>
              <a:lstStyle/>
              <a:p>
                <a:endParaRPr lang="en-US"/>
              </a:p>
            </p:txBody>
          </p:sp>
          <p:sp>
            <p:nvSpPr>
              <p:cNvPr id="78901" name="Rectangle 53"/>
              <p:cNvSpPr>
                <a:spLocks noChangeArrowheads="1"/>
              </p:cNvSpPr>
              <p:nvPr/>
            </p:nvSpPr>
            <p:spPr bwMode="auto">
              <a:xfrm>
                <a:off x="4190" y="1717"/>
                <a:ext cx="1200" cy="244"/>
              </a:xfrm>
              <a:prstGeom prst="rect">
                <a:avLst/>
              </a:prstGeom>
              <a:solidFill>
                <a:schemeClr val="tx1"/>
              </a:solidFill>
              <a:ln w="9525">
                <a:noFill/>
                <a:miter lim="800000"/>
                <a:headEnd/>
                <a:tailEnd/>
              </a:ln>
              <a:effectLst/>
            </p:spPr>
            <p:txBody>
              <a:bodyPr wrap="none" anchor="ctr"/>
              <a:lstStyle/>
              <a:p>
                <a:endParaRPr lang="en-US"/>
              </a:p>
            </p:txBody>
          </p:sp>
          <p:sp>
            <p:nvSpPr>
              <p:cNvPr id="78902" name="Rectangle 54"/>
              <p:cNvSpPr>
                <a:spLocks noChangeArrowheads="1"/>
              </p:cNvSpPr>
              <p:nvPr/>
            </p:nvSpPr>
            <p:spPr bwMode="auto">
              <a:xfrm>
                <a:off x="4190" y="1636"/>
                <a:ext cx="1200" cy="81"/>
              </a:xfrm>
              <a:prstGeom prst="rect">
                <a:avLst/>
              </a:prstGeom>
              <a:solidFill>
                <a:schemeClr val="accent1"/>
              </a:solidFill>
              <a:ln w="9525">
                <a:noFill/>
                <a:miter lim="800000"/>
                <a:headEnd/>
                <a:tailEnd/>
              </a:ln>
              <a:effectLst/>
            </p:spPr>
            <p:txBody>
              <a:bodyPr wrap="none" anchor="ctr"/>
              <a:lstStyle/>
              <a:p>
                <a:endParaRPr lang="en-US"/>
              </a:p>
            </p:txBody>
          </p:sp>
          <p:sp>
            <p:nvSpPr>
              <p:cNvPr id="78903" name="Oval 55"/>
              <p:cNvSpPr>
                <a:spLocks noChangeArrowheads="1"/>
              </p:cNvSpPr>
              <p:nvPr/>
            </p:nvSpPr>
            <p:spPr bwMode="auto">
              <a:xfrm>
                <a:off x="4269" y="1636"/>
                <a:ext cx="81"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78904" name="Oval 56"/>
              <p:cNvSpPr>
                <a:spLocks noChangeArrowheads="1"/>
              </p:cNvSpPr>
              <p:nvPr/>
            </p:nvSpPr>
            <p:spPr bwMode="auto">
              <a:xfrm>
                <a:off x="4510" y="1636"/>
                <a:ext cx="79"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78905" name="Oval 57"/>
              <p:cNvSpPr>
                <a:spLocks noChangeArrowheads="1"/>
              </p:cNvSpPr>
              <p:nvPr/>
            </p:nvSpPr>
            <p:spPr bwMode="auto">
              <a:xfrm>
                <a:off x="4750" y="1636"/>
                <a:ext cx="80"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78906" name="Oval 58"/>
              <p:cNvSpPr>
                <a:spLocks noChangeArrowheads="1"/>
              </p:cNvSpPr>
              <p:nvPr/>
            </p:nvSpPr>
            <p:spPr bwMode="auto">
              <a:xfrm>
                <a:off x="4990" y="1636"/>
                <a:ext cx="80"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78907" name="Oval 59"/>
              <p:cNvSpPr>
                <a:spLocks noChangeArrowheads="1"/>
              </p:cNvSpPr>
              <p:nvPr/>
            </p:nvSpPr>
            <p:spPr bwMode="auto">
              <a:xfrm>
                <a:off x="5229" y="1636"/>
                <a:ext cx="81"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78908" name="AutoShape 60"/>
              <p:cNvSpPr>
                <a:spLocks noChangeArrowheads="1"/>
              </p:cNvSpPr>
              <p:nvPr/>
            </p:nvSpPr>
            <p:spPr bwMode="auto">
              <a:xfrm rot="10800000">
                <a:off x="4400" y="1434"/>
                <a:ext cx="160" cy="163"/>
              </a:xfrm>
              <a:prstGeom prst="downArrow">
                <a:avLst>
                  <a:gd name="adj1" fmla="val 50000"/>
                  <a:gd name="adj2" fmla="val 25469"/>
                </a:avLst>
              </a:prstGeom>
              <a:solidFill>
                <a:srgbClr val="C5D3FF"/>
              </a:solidFill>
              <a:ln w="9525">
                <a:noFill/>
                <a:miter lim="800000"/>
                <a:headEnd/>
                <a:tailEnd/>
              </a:ln>
              <a:effectLst/>
            </p:spPr>
            <p:txBody>
              <a:bodyPr vert="eaVert" wrap="none" anchor="ctr"/>
              <a:lstStyle/>
              <a:p>
                <a:endParaRPr lang="en-US"/>
              </a:p>
            </p:txBody>
          </p:sp>
          <p:sp>
            <p:nvSpPr>
              <p:cNvPr id="78909" name="AutoShape 61"/>
              <p:cNvSpPr>
                <a:spLocks noChangeArrowheads="1"/>
              </p:cNvSpPr>
              <p:nvPr/>
            </p:nvSpPr>
            <p:spPr bwMode="auto">
              <a:xfrm rot="10800000">
                <a:off x="4720" y="1434"/>
                <a:ext cx="160" cy="163"/>
              </a:xfrm>
              <a:prstGeom prst="downArrow">
                <a:avLst>
                  <a:gd name="adj1" fmla="val 50000"/>
                  <a:gd name="adj2" fmla="val 25469"/>
                </a:avLst>
              </a:prstGeom>
              <a:solidFill>
                <a:srgbClr val="C5D3FF"/>
              </a:solidFill>
              <a:ln w="9525">
                <a:noFill/>
                <a:miter lim="800000"/>
                <a:headEnd/>
                <a:tailEnd/>
              </a:ln>
              <a:effectLst/>
            </p:spPr>
            <p:txBody>
              <a:bodyPr vert="eaVert" wrap="none" anchor="ctr"/>
              <a:lstStyle/>
              <a:p>
                <a:endParaRPr lang="en-US"/>
              </a:p>
            </p:txBody>
          </p:sp>
          <p:sp>
            <p:nvSpPr>
              <p:cNvPr id="78910" name="AutoShape 62"/>
              <p:cNvSpPr>
                <a:spLocks noChangeArrowheads="1"/>
              </p:cNvSpPr>
              <p:nvPr/>
            </p:nvSpPr>
            <p:spPr bwMode="auto">
              <a:xfrm rot="10800000">
                <a:off x="5040" y="1434"/>
                <a:ext cx="160" cy="163"/>
              </a:xfrm>
              <a:prstGeom prst="downArrow">
                <a:avLst>
                  <a:gd name="adj1" fmla="val 50000"/>
                  <a:gd name="adj2" fmla="val 25469"/>
                </a:avLst>
              </a:prstGeom>
              <a:solidFill>
                <a:srgbClr val="C5D3FF"/>
              </a:solidFill>
              <a:ln w="9525">
                <a:noFill/>
                <a:miter lim="800000"/>
                <a:headEnd/>
                <a:tailEnd/>
              </a:ln>
              <a:effectLst/>
            </p:spPr>
            <p:txBody>
              <a:bodyPr vert="eaVert" wrap="none" anchor="ctr"/>
              <a:lstStyle/>
              <a:p>
                <a:endParaRPr lang="en-US"/>
              </a:p>
            </p:txBody>
          </p:sp>
          <p:sp>
            <p:nvSpPr>
              <p:cNvPr id="78911" name="AutoShape 63"/>
              <p:cNvSpPr>
                <a:spLocks noChangeArrowheads="1"/>
              </p:cNvSpPr>
              <p:nvPr/>
            </p:nvSpPr>
            <p:spPr bwMode="auto">
              <a:xfrm>
                <a:off x="4391" y="1757"/>
                <a:ext cx="161" cy="163"/>
              </a:xfrm>
              <a:prstGeom prst="downArrow">
                <a:avLst>
                  <a:gd name="adj1" fmla="val 50000"/>
                  <a:gd name="adj2" fmla="val 25311"/>
                </a:avLst>
              </a:prstGeom>
              <a:solidFill>
                <a:srgbClr val="C5D3FF"/>
              </a:solidFill>
              <a:ln w="9525">
                <a:noFill/>
                <a:miter lim="800000"/>
                <a:headEnd/>
                <a:tailEnd/>
              </a:ln>
              <a:effectLst/>
            </p:spPr>
            <p:txBody>
              <a:bodyPr vert="eaVert" wrap="none" anchor="ctr"/>
              <a:lstStyle/>
              <a:p>
                <a:endParaRPr lang="en-US"/>
              </a:p>
            </p:txBody>
          </p:sp>
          <p:sp>
            <p:nvSpPr>
              <p:cNvPr id="78912" name="AutoShape 64"/>
              <p:cNvSpPr>
                <a:spLocks noChangeArrowheads="1"/>
              </p:cNvSpPr>
              <p:nvPr/>
            </p:nvSpPr>
            <p:spPr bwMode="auto">
              <a:xfrm>
                <a:off x="4711" y="1757"/>
                <a:ext cx="161" cy="163"/>
              </a:xfrm>
              <a:prstGeom prst="downArrow">
                <a:avLst>
                  <a:gd name="adj1" fmla="val 50000"/>
                  <a:gd name="adj2" fmla="val 25311"/>
                </a:avLst>
              </a:prstGeom>
              <a:solidFill>
                <a:srgbClr val="C5D3FF"/>
              </a:solidFill>
              <a:ln w="9525">
                <a:noFill/>
                <a:miter lim="800000"/>
                <a:headEnd/>
                <a:tailEnd/>
              </a:ln>
              <a:effectLst/>
            </p:spPr>
            <p:txBody>
              <a:bodyPr vert="eaVert" wrap="none" anchor="ctr"/>
              <a:lstStyle/>
              <a:p>
                <a:endParaRPr lang="en-US"/>
              </a:p>
            </p:txBody>
          </p:sp>
          <p:sp>
            <p:nvSpPr>
              <p:cNvPr id="78913" name="AutoShape 65"/>
              <p:cNvSpPr>
                <a:spLocks noChangeArrowheads="1"/>
              </p:cNvSpPr>
              <p:nvPr/>
            </p:nvSpPr>
            <p:spPr bwMode="auto">
              <a:xfrm>
                <a:off x="5031" y="1757"/>
                <a:ext cx="161" cy="163"/>
              </a:xfrm>
              <a:prstGeom prst="downArrow">
                <a:avLst>
                  <a:gd name="adj1" fmla="val 50000"/>
                  <a:gd name="adj2" fmla="val 25311"/>
                </a:avLst>
              </a:prstGeom>
              <a:solidFill>
                <a:srgbClr val="C5D3FF"/>
              </a:solidFill>
              <a:ln w="9525">
                <a:noFill/>
                <a:miter lim="800000"/>
                <a:headEnd/>
                <a:tailEnd/>
              </a:ln>
              <a:effectLst/>
            </p:spPr>
            <p:txBody>
              <a:bodyPr vert="eaVert" wrap="none" anchor="ctr"/>
              <a:lstStyle/>
              <a:p>
                <a:endParaRPr lang="en-US"/>
              </a:p>
            </p:txBody>
          </p:sp>
          <p:sp>
            <p:nvSpPr>
              <p:cNvPr id="78914" name="Line 66"/>
              <p:cNvSpPr>
                <a:spLocks noChangeShapeType="1"/>
              </p:cNvSpPr>
              <p:nvPr/>
            </p:nvSpPr>
            <p:spPr bwMode="auto">
              <a:xfrm>
                <a:off x="5571" y="1318"/>
                <a:ext cx="0" cy="643"/>
              </a:xfrm>
              <a:prstGeom prst="line">
                <a:avLst/>
              </a:prstGeom>
              <a:noFill/>
              <a:ln w="9525">
                <a:solidFill>
                  <a:schemeClr val="tx1"/>
                </a:solidFill>
                <a:round/>
                <a:headEnd/>
                <a:tailEnd type="triangle" w="med" len="med"/>
              </a:ln>
              <a:effectLst/>
            </p:spPr>
            <p:txBody>
              <a:bodyPr/>
              <a:lstStyle/>
              <a:p>
                <a:endParaRPr lang="en-US"/>
              </a:p>
            </p:txBody>
          </p:sp>
          <p:sp>
            <p:nvSpPr>
              <p:cNvPr id="78915" name="Text Box 67"/>
              <p:cNvSpPr txBox="1">
                <a:spLocks noChangeArrowheads="1"/>
              </p:cNvSpPr>
              <p:nvPr/>
            </p:nvSpPr>
            <p:spPr bwMode="auto">
              <a:xfrm>
                <a:off x="4142" y="1180"/>
                <a:ext cx="668" cy="161"/>
              </a:xfrm>
              <a:prstGeom prst="rect">
                <a:avLst/>
              </a:prstGeom>
              <a:noFill/>
              <a:ln w="9525">
                <a:noFill/>
                <a:miter lim="800000"/>
                <a:headEnd/>
                <a:tailEnd/>
              </a:ln>
              <a:effectLst/>
            </p:spPr>
            <p:txBody>
              <a:bodyPr wrap="none">
                <a:spAutoFit/>
              </a:bodyPr>
              <a:lstStyle/>
              <a:p>
                <a:r>
                  <a:rPr lang="en-US" sz="1600">
                    <a:latin typeface="Times New Roman" pitchFamily="18" charset="0"/>
                  </a:rPr>
                  <a:t>PZT (80/20)</a:t>
                </a:r>
              </a:p>
            </p:txBody>
          </p:sp>
          <p:sp>
            <p:nvSpPr>
              <p:cNvPr id="78916" name="Text Box 68"/>
              <p:cNvSpPr txBox="1">
                <a:spLocks noChangeArrowheads="1"/>
              </p:cNvSpPr>
              <p:nvPr/>
            </p:nvSpPr>
            <p:spPr bwMode="auto">
              <a:xfrm>
                <a:off x="4142" y="1948"/>
                <a:ext cx="668" cy="161"/>
              </a:xfrm>
              <a:prstGeom prst="rect">
                <a:avLst/>
              </a:prstGeom>
              <a:noFill/>
              <a:ln w="9525">
                <a:noFill/>
                <a:miter lim="800000"/>
                <a:headEnd/>
                <a:tailEnd/>
              </a:ln>
              <a:effectLst/>
            </p:spPr>
            <p:txBody>
              <a:bodyPr wrap="none">
                <a:spAutoFit/>
              </a:bodyPr>
              <a:lstStyle/>
              <a:p>
                <a:r>
                  <a:rPr lang="en-US" sz="1600">
                    <a:latin typeface="Times New Roman" pitchFamily="18" charset="0"/>
                  </a:rPr>
                  <a:t>PZT (60/40)</a:t>
                </a:r>
              </a:p>
            </p:txBody>
          </p:sp>
          <p:sp>
            <p:nvSpPr>
              <p:cNvPr id="78917" name="Text Box 69"/>
              <p:cNvSpPr txBox="1">
                <a:spLocks noChangeArrowheads="1"/>
              </p:cNvSpPr>
              <p:nvPr/>
            </p:nvSpPr>
            <p:spPr bwMode="auto">
              <a:xfrm>
                <a:off x="5113" y="1104"/>
                <a:ext cx="416" cy="161"/>
              </a:xfrm>
              <a:prstGeom prst="rect">
                <a:avLst/>
              </a:prstGeom>
              <a:noFill/>
              <a:ln w="9525">
                <a:noFill/>
                <a:miter lim="800000"/>
                <a:headEnd/>
                <a:tailEnd/>
              </a:ln>
              <a:effectLst/>
            </p:spPr>
            <p:txBody>
              <a:bodyPr wrap="none">
                <a:spAutoFit/>
              </a:bodyPr>
              <a:lstStyle/>
              <a:p>
                <a:r>
                  <a:rPr lang="en-US" sz="1600">
                    <a:latin typeface="Times New Roman" pitchFamily="18" charset="0"/>
                  </a:rPr>
                  <a:t>at +5V</a:t>
                </a:r>
              </a:p>
            </p:txBody>
          </p:sp>
          <p:sp>
            <p:nvSpPr>
              <p:cNvPr id="78918" name="Text Box 70"/>
              <p:cNvSpPr txBox="1">
                <a:spLocks noChangeArrowheads="1"/>
              </p:cNvSpPr>
              <p:nvPr/>
            </p:nvSpPr>
            <p:spPr bwMode="auto">
              <a:xfrm>
                <a:off x="4270" y="1420"/>
                <a:ext cx="172" cy="161"/>
              </a:xfrm>
              <a:prstGeom prst="rect">
                <a:avLst/>
              </a:prstGeom>
              <a:noFill/>
              <a:ln w="9525">
                <a:noFill/>
                <a:miter lim="800000"/>
                <a:headEnd/>
                <a:tailEnd/>
              </a:ln>
              <a:effectLst/>
            </p:spPr>
            <p:txBody>
              <a:bodyPr wrap="none">
                <a:spAutoFit/>
              </a:bodyPr>
              <a:lstStyle/>
              <a:p>
                <a:r>
                  <a:rPr lang="en-US" sz="1600" i="1">
                    <a:solidFill>
                      <a:schemeClr val="bg1"/>
                    </a:solidFill>
                    <a:latin typeface="Times New Roman" pitchFamily="18" charset="0"/>
                  </a:rPr>
                  <a:t>P</a:t>
                </a:r>
              </a:p>
            </p:txBody>
          </p:sp>
          <p:sp>
            <p:nvSpPr>
              <p:cNvPr id="78919" name="Text Box 71"/>
              <p:cNvSpPr txBox="1">
                <a:spLocks noChangeArrowheads="1"/>
              </p:cNvSpPr>
              <p:nvPr/>
            </p:nvSpPr>
            <p:spPr bwMode="auto">
              <a:xfrm>
                <a:off x="4270" y="1728"/>
                <a:ext cx="172" cy="161"/>
              </a:xfrm>
              <a:prstGeom prst="rect">
                <a:avLst/>
              </a:prstGeom>
              <a:noFill/>
              <a:ln w="9525">
                <a:noFill/>
                <a:miter lim="800000"/>
                <a:headEnd/>
                <a:tailEnd/>
              </a:ln>
              <a:effectLst/>
            </p:spPr>
            <p:txBody>
              <a:bodyPr wrap="none">
                <a:spAutoFit/>
              </a:bodyPr>
              <a:lstStyle/>
              <a:p>
                <a:r>
                  <a:rPr lang="en-US" sz="1600" i="1">
                    <a:solidFill>
                      <a:schemeClr val="bg1"/>
                    </a:solidFill>
                    <a:latin typeface="Times New Roman" pitchFamily="18" charset="0"/>
                  </a:rPr>
                  <a:t>P</a:t>
                </a:r>
              </a:p>
            </p:txBody>
          </p:sp>
        </p:grpSp>
      </p:grpSp>
      <p:sp>
        <p:nvSpPr>
          <p:cNvPr id="78921" name="Text Box 73"/>
          <p:cNvSpPr txBox="1">
            <a:spLocks noChangeArrowheads="1"/>
          </p:cNvSpPr>
          <p:nvPr/>
        </p:nvSpPr>
        <p:spPr bwMode="auto">
          <a:xfrm>
            <a:off x="1143000" y="5181600"/>
            <a:ext cx="6934200" cy="641350"/>
          </a:xfrm>
          <a:prstGeom prst="rect">
            <a:avLst/>
          </a:prstGeom>
          <a:noFill/>
          <a:ln w="9525">
            <a:noFill/>
            <a:miter lim="800000"/>
            <a:headEnd/>
            <a:tailEnd/>
          </a:ln>
          <a:effectLst/>
        </p:spPr>
        <p:txBody>
          <a:bodyPr>
            <a:spAutoFit/>
          </a:bodyPr>
          <a:lstStyle/>
          <a:p>
            <a:pPr algn="ctr"/>
            <a:r>
              <a:rPr lang="en-US">
                <a:latin typeface="Calibri" pitchFamily="34" charset="0"/>
              </a:rPr>
              <a:t>Using 5-microsecond pulses, it was possible to switch polarization of the layers in an unusual configuration of tail-to-tail domains.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152400"/>
            <a:ext cx="9144000" cy="838200"/>
          </a:xfrm>
          <a:prstGeom prst="rect">
            <a:avLst/>
          </a:prstGeom>
          <a:noFill/>
          <a:ln w="9525">
            <a:noFill/>
            <a:miter lim="800000"/>
            <a:headEnd/>
            <a:tailEnd/>
          </a:ln>
          <a:effectLst/>
        </p:spPr>
        <p:txBody>
          <a:bodyPr wrap="none" anchor="ctr"/>
          <a:lstStyle/>
          <a:p>
            <a:pPr algn="ctr"/>
            <a:r>
              <a:rPr lang="en-US" sz="3200" b="1" dirty="0">
                <a:latin typeface="Calibri" pitchFamily="34" charset="0"/>
              </a:rPr>
              <a:t>Summary</a:t>
            </a:r>
            <a:endParaRPr lang="en-US" sz="3200" b="1" baseline="-25000" dirty="0">
              <a:latin typeface="Calibri" pitchFamily="34" charset="0"/>
            </a:endParaRPr>
          </a:p>
        </p:txBody>
      </p:sp>
      <p:sp>
        <p:nvSpPr>
          <p:cNvPr id="79875" name="Text Box 3"/>
          <p:cNvSpPr txBox="1">
            <a:spLocks noChangeArrowheads="1"/>
          </p:cNvSpPr>
          <p:nvPr/>
        </p:nvSpPr>
        <p:spPr bwMode="auto">
          <a:xfrm>
            <a:off x="304800" y="1066324"/>
            <a:ext cx="8534400" cy="3200876"/>
          </a:xfrm>
          <a:prstGeom prst="rect">
            <a:avLst/>
          </a:prstGeom>
          <a:noFill/>
          <a:ln w="9525">
            <a:noFill/>
            <a:miter lim="800000"/>
            <a:headEnd/>
            <a:tailEnd/>
          </a:ln>
          <a:effectLst/>
        </p:spPr>
        <p:txBody>
          <a:bodyPr>
            <a:spAutoFit/>
          </a:bodyPr>
          <a:lstStyle/>
          <a:p>
            <a:pPr>
              <a:spcAft>
                <a:spcPts val="600"/>
              </a:spcAft>
              <a:buFontTx/>
              <a:buChar char="•"/>
            </a:pPr>
            <a:r>
              <a:rPr lang="en-US" sz="2400" dirty="0">
                <a:latin typeface="Calibri" pitchFamily="34" charset="0"/>
              </a:rPr>
              <a:t> Ultrahigh piezoelectric strains can be achieved in ferroelectric oxide thin films at extreme electric fields that can be applied to dielectric materials at the nanosecond time scale without breakdown.</a:t>
            </a:r>
          </a:p>
          <a:p>
            <a:pPr>
              <a:spcAft>
                <a:spcPts val="600"/>
              </a:spcAft>
              <a:buFontTx/>
              <a:buChar char="•"/>
            </a:pPr>
            <a:r>
              <a:rPr lang="en-US" sz="2400" dirty="0">
                <a:latin typeface="Calibri" pitchFamily="34" charset="0"/>
              </a:rPr>
              <a:t> Polarization coupling in ferroelectric bilayers is much weaker than </a:t>
            </a:r>
            <a:r>
              <a:rPr lang="en-US" sz="2400" dirty="0" smtClean="0">
                <a:latin typeface="Calibri" pitchFamily="34" charset="0"/>
              </a:rPr>
              <a:t>could be expected for the ideal coupling.</a:t>
            </a:r>
            <a:endParaRPr lang="en-US" sz="2400" dirty="0">
              <a:latin typeface="Calibri" pitchFamily="34" charset="0"/>
            </a:endParaRPr>
          </a:p>
          <a:p>
            <a:pPr>
              <a:spcAft>
                <a:spcPts val="600"/>
              </a:spcAft>
              <a:buFontTx/>
              <a:buChar char="•"/>
            </a:pPr>
            <a:r>
              <a:rPr lang="en-US" sz="2400" dirty="0" smtClean="0">
                <a:latin typeface="Calibri" pitchFamily="34" charset="0"/>
              </a:rPr>
              <a:t>It </a:t>
            </a:r>
            <a:r>
              <a:rPr lang="en-US" sz="2400" dirty="0">
                <a:latin typeface="Calibri" pitchFamily="34" charset="0"/>
              </a:rPr>
              <a:t>is possible to switch polarization </a:t>
            </a:r>
            <a:r>
              <a:rPr lang="en-US" sz="2400" dirty="0" smtClean="0">
                <a:latin typeface="Calibri" pitchFamily="34" charset="0"/>
              </a:rPr>
              <a:t>of individual layers independently in a ferroelectric multilayer thin film. </a:t>
            </a:r>
            <a:endParaRPr lang="en-US" sz="2400" i="1" dirty="0">
              <a:latin typeface="Calibri" pitchFamily="34" charset="0"/>
            </a:endParaRPr>
          </a:p>
        </p:txBody>
      </p:sp>
      <p:sp>
        <p:nvSpPr>
          <p:cNvPr id="79876" name="Rectangle 4"/>
          <p:cNvSpPr>
            <a:spLocks noChangeArrowheads="1"/>
          </p:cNvSpPr>
          <p:nvPr/>
        </p:nvSpPr>
        <p:spPr bwMode="auto">
          <a:xfrm>
            <a:off x="304800" y="4648200"/>
            <a:ext cx="8534400" cy="1676400"/>
          </a:xfrm>
          <a:prstGeom prst="rect">
            <a:avLst/>
          </a:prstGeom>
          <a:noFill/>
          <a:ln w="9525">
            <a:noFill/>
            <a:miter lim="800000"/>
            <a:headEnd/>
            <a:tailEnd/>
          </a:ln>
          <a:effectLst/>
        </p:spPr>
        <p:txBody>
          <a:bodyPr/>
          <a:lstStyle/>
          <a:p>
            <a:pPr marL="342900" indent="-342900" eaLnBrk="0" hangingPunct="0">
              <a:lnSpc>
                <a:spcPct val="80000"/>
              </a:lnSpc>
              <a:spcBef>
                <a:spcPct val="20000"/>
              </a:spcBef>
            </a:pPr>
            <a:r>
              <a:rPr lang="en-US" sz="1600" b="1" i="1" dirty="0">
                <a:latin typeface="Calibri" pitchFamily="34" charset="0"/>
              </a:rPr>
              <a:t>Students: </a:t>
            </a:r>
            <a:r>
              <a:rPr lang="en-US" sz="1600" dirty="0">
                <a:latin typeface="Calibri" pitchFamily="34" charset="0"/>
              </a:rPr>
              <a:t>Tara </a:t>
            </a:r>
            <a:r>
              <a:rPr lang="en-US" sz="1600" dirty="0" err="1">
                <a:latin typeface="Calibri" pitchFamily="34" charset="0"/>
              </a:rPr>
              <a:t>Drwenski</a:t>
            </a:r>
            <a:r>
              <a:rPr lang="en-US" sz="1600" dirty="0">
                <a:latin typeface="Calibri" pitchFamily="34" charset="0"/>
              </a:rPr>
              <a:t>, </a:t>
            </a:r>
            <a:r>
              <a:rPr lang="en-US" sz="1600" dirty="0" err="1">
                <a:latin typeface="Calibri" pitchFamily="34" charset="0"/>
              </a:rPr>
              <a:t>Mandana</a:t>
            </a:r>
            <a:r>
              <a:rPr lang="en-US" sz="1600" dirty="0">
                <a:latin typeface="Calibri" pitchFamily="34" charset="0"/>
              </a:rPr>
              <a:t> </a:t>
            </a:r>
            <a:r>
              <a:rPr lang="en-US" sz="1600" dirty="0" err="1">
                <a:latin typeface="Calibri" pitchFamily="34" charset="0"/>
              </a:rPr>
              <a:t>Meisamiazad</a:t>
            </a:r>
            <a:endParaRPr lang="en-US" sz="1600" b="1" i="1" dirty="0">
              <a:latin typeface="Calibri" pitchFamily="34" charset="0"/>
            </a:endParaRPr>
          </a:p>
          <a:p>
            <a:pPr marL="342900" indent="-342900" eaLnBrk="0" hangingPunct="0">
              <a:lnSpc>
                <a:spcPct val="80000"/>
              </a:lnSpc>
              <a:spcBef>
                <a:spcPct val="20000"/>
              </a:spcBef>
            </a:pPr>
            <a:r>
              <a:rPr lang="en-US" sz="1600" b="1" i="1" dirty="0">
                <a:latin typeface="Calibri" pitchFamily="34" charset="0"/>
              </a:rPr>
              <a:t>Collaborators:</a:t>
            </a:r>
          </a:p>
          <a:p>
            <a:pPr marL="342900" indent="-342900" eaLnBrk="0" hangingPunct="0">
              <a:lnSpc>
                <a:spcPct val="80000"/>
              </a:lnSpc>
              <a:spcBef>
                <a:spcPct val="20000"/>
              </a:spcBef>
              <a:buFontTx/>
              <a:buChar char="•"/>
            </a:pPr>
            <a:r>
              <a:rPr lang="en-US" sz="1600" i="1" dirty="0">
                <a:latin typeface="Calibri" pitchFamily="34" charset="0"/>
              </a:rPr>
              <a:t>Wisconsin  </a:t>
            </a:r>
            <a:r>
              <a:rPr lang="en-US" sz="1600" dirty="0">
                <a:latin typeface="Calibri" pitchFamily="34" charset="0"/>
              </a:rPr>
              <a:t>Paul G Evans, Rebecca </a:t>
            </a:r>
            <a:r>
              <a:rPr lang="en-US" sz="1600" dirty="0" err="1">
                <a:latin typeface="Calibri" pitchFamily="34" charset="0"/>
              </a:rPr>
              <a:t>Sichel</a:t>
            </a:r>
            <a:r>
              <a:rPr lang="en-US" sz="1600" dirty="0">
                <a:latin typeface="Calibri" pitchFamily="34" charset="0"/>
              </a:rPr>
              <a:t>. </a:t>
            </a:r>
          </a:p>
          <a:p>
            <a:pPr marL="342900" indent="-342900" eaLnBrk="0" hangingPunct="0">
              <a:lnSpc>
                <a:spcPct val="80000"/>
              </a:lnSpc>
              <a:spcBef>
                <a:spcPct val="20000"/>
              </a:spcBef>
              <a:buFontTx/>
              <a:buChar char="•"/>
            </a:pPr>
            <a:r>
              <a:rPr lang="en-US" sz="1600" i="1" dirty="0">
                <a:latin typeface="Calibri" pitchFamily="34" charset="0"/>
              </a:rPr>
              <a:t>Oak Ridge National Laboratory  </a:t>
            </a:r>
            <a:r>
              <a:rPr lang="en-US" sz="1600" dirty="0">
                <a:latin typeface="Calibri" pitchFamily="34" charset="0"/>
              </a:rPr>
              <a:t>Ho </a:t>
            </a:r>
            <a:r>
              <a:rPr lang="en-US" sz="1600" dirty="0" err="1">
                <a:latin typeface="Calibri" pitchFamily="34" charset="0"/>
              </a:rPr>
              <a:t>Nyung</a:t>
            </a:r>
            <a:r>
              <a:rPr lang="en-US" sz="1600" dirty="0">
                <a:latin typeface="Calibri" pitchFamily="34" charset="0"/>
              </a:rPr>
              <a:t> Lee</a:t>
            </a:r>
          </a:p>
          <a:p>
            <a:pPr marL="342900" indent="-342900" eaLnBrk="0" hangingPunct="0">
              <a:lnSpc>
                <a:spcPct val="80000"/>
              </a:lnSpc>
              <a:spcBef>
                <a:spcPct val="20000"/>
              </a:spcBef>
              <a:buFontTx/>
              <a:buChar char="•"/>
            </a:pPr>
            <a:r>
              <a:rPr lang="en-US" sz="1600" i="1" dirty="0">
                <a:latin typeface="Calibri" pitchFamily="34" charset="0"/>
              </a:rPr>
              <a:t>Advanced Photon Source  </a:t>
            </a:r>
            <a:r>
              <a:rPr lang="en-US" sz="1600" dirty="0">
                <a:latin typeface="Calibri" pitchFamily="34" charset="0"/>
              </a:rPr>
              <a:t>Donald </a:t>
            </a:r>
            <a:r>
              <a:rPr lang="en-US" sz="1600" dirty="0" err="1">
                <a:latin typeface="Calibri" pitchFamily="34" charset="0"/>
              </a:rPr>
              <a:t>Walko</a:t>
            </a:r>
            <a:r>
              <a:rPr lang="en-US" sz="1600" dirty="0">
                <a:latin typeface="Calibri" pitchFamily="34" charset="0"/>
              </a:rPr>
              <a:t>, Eric </a:t>
            </a:r>
            <a:r>
              <a:rPr lang="en-US" sz="1600" dirty="0" err="1">
                <a:latin typeface="Calibri" pitchFamily="34" charset="0"/>
              </a:rPr>
              <a:t>Dufresne</a:t>
            </a:r>
            <a:endParaRPr lang="en-US" sz="1600" dirty="0">
              <a:latin typeface="Calibri" pitchFamily="34" charset="0"/>
            </a:endParaRPr>
          </a:p>
          <a:p>
            <a:pPr marL="342900" indent="-342900" eaLnBrk="0" hangingPunct="0">
              <a:lnSpc>
                <a:spcPct val="80000"/>
              </a:lnSpc>
              <a:spcBef>
                <a:spcPct val="20000"/>
              </a:spcBef>
              <a:buFontTx/>
              <a:buChar char="•"/>
            </a:pPr>
            <a:endParaRPr lang="en-US" sz="1600" b="1" i="1" dirty="0">
              <a:latin typeface="Calibri" pitchFamily="34" charset="0"/>
            </a:endParaRPr>
          </a:p>
          <a:p>
            <a:pPr marL="342900" indent="-342900" eaLnBrk="0" hangingPunct="0">
              <a:lnSpc>
                <a:spcPct val="80000"/>
              </a:lnSpc>
            </a:pPr>
            <a:r>
              <a:rPr lang="en-US" sz="1600" b="1" i="1" dirty="0">
                <a:latin typeface="Calibri" pitchFamily="34" charset="0"/>
              </a:rPr>
              <a:t>Support:  </a:t>
            </a:r>
            <a:r>
              <a:rPr lang="en-US" sz="1600" i="1" dirty="0" smtClean="0">
                <a:latin typeface="Calibri" pitchFamily="34" charset="0"/>
              </a:rPr>
              <a:t>NSF DMR, DOE BES, University </a:t>
            </a:r>
            <a:r>
              <a:rPr lang="en-US" sz="1600" i="1" dirty="0">
                <a:latin typeface="Calibri" pitchFamily="34" charset="0"/>
              </a:rPr>
              <a:t>of Tulsa faculty </a:t>
            </a:r>
            <a:r>
              <a:rPr lang="en-US" sz="1600" i="1" dirty="0" smtClean="0">
                <a:latin typeface="Calibri" pitchFamily="34" charset="0"/>
              </a:rPr>
              <a:t>development and student support programs</a:t>
            </a:r>
            <a:endParaRPr lang="en-US" sz="1600" i="1"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838200"/>
          </a:xfrm>
          <a:prstGeom prst="rect">
            <a:avLst/>
          </a:prstGeom>
          <a:noFill/>
          <a:ln w="9525">
            <a:noFill/>
            <a:miter lim="800000"/>
            <a:headEnd/>
            <a:tailEnd/>
          </a:ln>
          <a:effectLst/>
        </p:spPr>
        <p:txBody>
          <a:bodyPr wrap="none" anchor="ctr"/>
          <a:lstStyle/>
          <a:p>
            <a:pPr algn="ctr"/>
            <a:r>
              <a:rPr lang="en-US" sz="3200" b="1" dirty="0" smtClean="0">
                <a:latin typeface="Calibri" pitchFamily="34" charset="0"/>
              </a:rPr>
              <a:t>Opportunities at Physics Department at TU</a:t>
            </a:r>
            <a:endParaRPr lang="en-US" sz="3200" b="1" baseline="-25000" dirty="0">
              <a:latin typeface="Calibri" pitchFamily="34" charset="0"/>
            </a:endParaRPr>
          </a:p>
        </p:txBody>
      </p:sp>
      <p:sp>
        <p:nvSpPr>
          <p:cNvPr id="3" name="Text Box 3"/>
          <p:cNvSpPr txBox="1">
            <a:spLocks noChangeArrowheads="1"/>
          </p:cNvSpPr>
          <p:nvPr/>
        </p:nvSpPr>
        <p:spPr bwMode="auto">
          <a:xfrm>
            <a:off x="304800" y="838200"/>
            <a:ext cx="8534400" cy="3416320"/>
          </a:xfrm>
          <a:prstGeom prst="rect">
            <a:avLst/>
          </a:prstGeom>
          <a:noFill/>
          <a:ln w="9525">
            <a:noFill/>
            <a:miter lim="800000"/>
            <a:headEnd/>
            <a:tailEnd/>
          </a:ln>
          <a:effectLst/>
        </p:spPr>
        <p:txBody>
          <a:bodyPr>
            <a:spAutoFit/>
          </a:bodyPr>
          <a:lstStyle/>
          <a:p>
            <a:pPr>
              <a:buFontTx/>
              <a:buChar char="•"/>
            </a:pPr>
            <a:r>
              <a:rPr lang="en-US" sz="2400" dirty="0">
                <a:latin typeface="Calibri" pitchFamily="34" charset="0"/>
              </a:rPr>
              <a:t> </a:t>
            </a:r>
            <a:r>
              <a:rPr lang="en-US" sz="2400" dirty="0" smtClean="0">
                <a:latin typeface="Calibri" pitchFamily="34" charset="0"/>
              </a:rPr>
              <a:t>B.S. in Physics and Engineering Physics</a:t>
            </a:r>
          </a:p>
          <a:p>
            <a:pPr>
              <a:buFontTx/>
              <a:buChar char="•"/>
            </a:pPr>
            <a:r>
              <a:rPr lang="en-US" sz="2400" dirty="0">
                <a:latin typeface="Calibri" pitchFamily="34" charset="0"/>
              </a:rPr>
              <a:t> </a:t>
            </a:r>
            <a:r>
              <a:rPr lang="en-US" sz="2400" dirty="0" smtClean="0">
                <a:latin typeface="Calibri" pitchFamily="34" charset="0"/>
              </a:rPr>
              <a:t>M.S. and Ph.D. in Physics</a:t>
            </a:r>
          </a:p>
          <a:p>
            <a:pPr>
              <a:buFontTx/>
              <a:buChar char="•"/>
            </a:pPr>
            <a:r>
              <a:rPr lang="en-US" sz="2400" dirty="0">
                <a:latin typeface="Calibri" pitchFamily="34" charset="0"/>
              </a:rPr>
              <a:t> </a:t>
            </a:r>
            <a:r>
              <a:rPr lang="en-US" sz="2400" dirty="0" smtClean="0">
                <a:latin typeface="Calibri" pitchFamily="34" charset="0"/>
              </a:rPr>
              <a:t>Directions</a:t>
            </a:r>
          </a:p>
          <a:p>
            <a:pPr marL="800100" lvl="1" indent="-342900">
              <a:buFont typeface="Arial" pitchFamily="34" charset="0"/>
              <a:buChar char="•"/>
            </a:pPr>
            <a:r>
              <a:rPr lang="en-US" sz="2400" dirty="0" smtClean="0">
                <a:latin typeface="Calibri" pitchFamily="34" charset="0"/>
              </a:rPr>
              <a:t>Plasma Physics</a:t>
            </a:r>
          </a:p>
          <a:p>
            <a:pPr marL="800100" lvl="1" indent="-342900">
              <a:buFont typeface="Arial" pitchFamily="34" charset="0"/>
              <a:buChar char="•"/>
            </a:pPr>
            <a:r>
              <a:rPr lang="en-US" sz="2400" dirty="0" smtClean="0">
                <a:latin typeface="Calibri" pitchFamily="34" charset="0"/>
              </a:rPr>
              <a:t>Computational Solid State Physics</a:t>
            </a:r>
          </a:p>
          <a:p>
            <a:pPr marL="800100" lvl="1" indent="-342900">
              <a:buFont typeface="Arial" pitchFamily="34" charset="0"/>
              <a:buChar char="•"/>
            </a:pPr>
            <a:r>
              <a:rPr lang="en-US" sz="2400" dirty="0" smtClean="0">
                <a:latin typeface="Calibri" pitchFamily="34" charset="0"/>
              </a:rPr>
              <a:t>Experimental Condensed Matter Physics</a:t>
            </a:r>
          </a:p>
          <a:p>
            <a:pPr marL="800100" lvl="1" indent="-342900">
              <a:buFont typeface="Arial" pitchFamily="34" charset="0"/>
              <a:buChar char="•"/>
            </a:pPr>
            <a:r>
              <a:rPr lang="en-US" sz="2400" dirty="0" smtClean="0">
                <a:latin typeface="Calibri" pitchFamily="34" charset="0"/>
              </a:rPr>
              <a:t>Nanotechnology </a:t>
            </a:r>
          </a:p>
          <a:p>
            <a:pPr marL="800100" lvl="1" indent="-342900">
              <a:buFont typeface="Arial" pitchFamily="34" charset="0"/>
              <a:buChar char="•"/>
            </a:pPr>
            <a:r>
              <a:rPr lang="en-US" sz="2400" dirty="0" smtClean="0">
                <a:latin typeface="Calibri" pitchFamily="34" charset="0"/>
              </a:rPr>
              <a:t>Optics</a:t>
            </a:r>
          </a:p>
          <a:p>
            <a:pPr marL="800100" lvl="1" indent="-342900">
              <a:buFont typeface="Arial" pitchFamily="34" charset="0"/>
              <a:buChar char="•"/>
            </a:pPr>
            <a:r>
              <a:rPr lang="en-US" sz="2400" dirty="0" smtClean="0">
                <a:latin typeface="Calibri" pitchFamily="34" charset="0"/>
              </a:rPr>
              <a:t>Atomic Physics</a:t>
            </a:r>
          </a:p>
        </p:txBody>
      </p:sp>
      <p:pic>
        <p:nvPicPr>
          <p:cNvPr id="80899" name="Picture 3" descr="http://www.personal.utulsa.edu/~alexei-grigoriev/assets/images/Development_7-14-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9404" y="4408436"/>
            <a:ext cx="3698951" cy="2056532"/>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5" descr="http://www.personal.utulsa.edu/~alexei-grigoriev/assets/images/manda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81883"/>
            <a:ext cx="3200400" cy="1858297"/>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Tara Drwenski working at the Argonne National Laboroa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2401764"/>
            <a:ext cx="2575002" cy="193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14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Bilayer piezo 1.JPG"/>
          <p:cNvPicPr>
            <a:picLocks noChangeAspect="1"/>
          </p:cNvPicPr>
          <p:nvPr/>
        </p:nvPicPr>
        <p:blipFill>
          <a:blip r:embed="rId4"/>
          <a:srcRect/>
          <a:stretch>
            <a:fillRect/>
          </a:stretch>
        </p:blipFill>
        <p:spPr bwMode="auto">
          <a:xfrm>
            <a:off x="4495800" y="3429000"/>
            <a:ext cx="3657600" cy="2794000"/>
          </a:xfrm>
          <a:prstGeom prst="rect">
            <a:avLst/>
          </a:prstGeom>
          <a:noFill/>
          <a:ln w="9525">
            <a:noFill/>
            <a:miter lim="800000"/>
            <a:headEnd/>
            <a:tailEnd/>
          </a:ln>
        </p:spPr>
      </p:pic>
      <p:sp>
        <p:nvSpPr>
          <p:cNvPr id="57349" name="Text Box 2"/>
          <p:cNvSpPr txBox="1">
            <a:spLocks noChangeArrowheads="1"/>
          </p:cNvSpPr>
          <p:nvPr/>
        </p:nvSpPr>
        <p:spPr bwMode="auto">
          <a:xfrm>
            <a:off x="304800" y="196850"/>
            <a:ext cx="8610600" cy="579438"/>
          </a:xfrm>
          <a:prstGeom prst="rect">
            <a:avLst/>
          </a:prstGeom>
          <a:noFill/>
          <a:ln w="9525">
            <a:noFill/>
            <a:miter lim="800000"/>
            <a:headEnd/>
            <a:tailEnd/>
          </a:ln>
        </p:spPr>
        <p:txBody>
          <a:bodyPr>
            <a:spAutoFit/>
          </a:bodyPr>
          <a:lstStyle/>
          <a:p>
            <a:pPr algn="ctr"/>
            <a:r>
              <a:rPr lang="en-US" sz="3200" b="1">
                <a:latin typeface="Calibri" pitchFamily="34" charset="0"/>
              </a:rPr>
              <a:t>Thank you</a:t>
            </a:r>
          </a:p>
        </p:txBody>
      </p:sp>
      <p:graphicFrame>
        <p:nvGraphicFramePr>
          <p:cNvPr id="57351" name="Object 7"/>
          <p:cNvGraphicFramePr>
            <a:graphicFrameLocks noChangeAspect="1"/>
          </p:cNvGraphicFramePr>
          <p:nvPr/>
        </p:nvGraphicFramePr>
        <p:xfrm>
          <a:off x="1446213" y="685800"/>
          <a:ext cx="3657600" cy="2794000"/>
        </p:xfrm>
        <a:graphic>
          <a:graphicData uri="http://schemas.openxmlformats.org/presentationml/2006/ole">
            <mc:AlternateContent xmlns:mc="http://schemas.openxmlformats.org/markup-compatibility/2006">
              <mc:Choice xmlns:v="urn:schemas-microsoft-com:vml" Requires="v">
                <p:oleObj spid="_x0000_s57392" name="Graph" r:id="rId5" imgW="3879360" imgH="2964960" progId="Origin50.Graph">
                  <p:embed/>
                </p:oleObj>
              </mc:Choice>
              <mc:Fallback>
                <p:oleObj name="Graph" r:id="rId5" imgW="3879360" imgH="2964960" progId="Origin50.Graph">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213" y="685800"/>
                        <a:ext cx="365760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7352" name="Group 8"/>
          <p:cNvGrpSpPr>
            <a:grpSpLocks/>
          </p:cNvGrpSpPr>
          <p:nvPr/>
        </p:nvGrpSpPr>
        <p:grpSpPr bwMode="auto">
          <a:xfrm>
            <a:off x="4951413" y="1471613"/>
            <a:ext cx="2135187" cy="1652587"/>
            <a:chOff x="3696" y="1632"/>
            <a:chExt cx="1666" cy="1060"/>
          </a:xfrm>
        </p:grpSpPr>
        <p:sp>
          <p:nvSpPr>
            <p:cNvPr id="57353" name="Text Box 9"/>
            <p:cNvSpPr txBox="1">
              <a:spLocks noChangeArrowheads="1"/>
            </p:cNvSpPr>
            <p:nvPr/>
          </p:nvSpPr>
          <p:spPr bwMode="auto">
            <a:xfrm>
              <a:off x="5109" y="1892"/>
              <a:ext cx="253" cy="235"/>
            </a:xfrm>
            <a:prstGeom prst="rect">
              <a:avLst/>
            </a:prstGeom>
            <a:noFill/>
            <a:ln w="9525">
              <a:noFill/>
              <a:miter lim="800000"/>
              <a:headEnd/>
              <a:tailEnd/>
            </a:ln>
            <a:effectLst/>
          </p:spPr>
          <p:txBody>
            <a:bodyPr wrap="none">
              <a:spAutoFit/>
            </a:bodyPr>
            <a:lstStyle/>
            <a:p>
              <a:r>
                <a:rPr lang="en-US" i="1">
                  <a:latin typeface="Times New Roman" pitchFamily="18" charset="0"/>
                </a:rPr>
                <a:t>E</a:t>
              </a:r>
            </a:p>
          </p:txBody>
        </p:sp>
        <p:grpSp>
          <p:nvGrpSpPr>
            <p:cNvPr id="57354" name="Group 10"/>
            <p:cNvGrpSpPr>
              <a:grpSpLocks/>
            </p:cNvGrpSpPr>
            <p:nvPr/>
          </p:nvGrpSpPr>
          <p:grpSpPr bwMode="auto">
            <a:xfrm>
              <a:off x="3696" y="1632"/>
              <a:ext cx="1551" cy="1060"/>
              <a:chOff x="4142" y="1104"/>
              <a:chExt cx="1551" cy="1060"/>
            </a:xfrm>
          </p:grpSpPr>
          <p:sp>
            <p:nvSpPr>
              <p:cNvPr id="57355" name="Rectangle 11"/>
              <p:cNvSpPr>
                <a:spLocks noChangeArrowheads="1"/>
              </p:cNvSpPr>
              <p:nvPr/>
            </p:nvSpPr>
            <p:spPr bwMode="auto">
              <a:xfrm>
                <a:off x="4190" y="1392"/>
                <a:ext cx="1200" cy="244"/>
              </a:xfrm>
              <a:prstGeom prst="rect">
                <a:avLst/>
              </a:prstGeom>
              <a:solidFill>
                <a:srgbClr val="FF0000"/>
              </a:solidFill>
              <a:ln w="9525">
                <a:noFill/>
                <a:miter lim="800000"/>
                <a:headEnd/>
                <a:tailEnd/>
              </a:ln>
              <a:effectLst/>
            </p:spPr>
            <p:txBody>
              <a:bodyPr wrap="none" anchor="ctr"/>
              <a:lstStyle/>
              <a:p>
                <a:endParaRPr lang="en-US"/>
              </a:p>
            </p:txBody>
          </p:sp>
          <p:sp>
            <p:nvSpPr>
              <p:cNvPr id="57356" name="Rectangle 12"/>
              <p:cNvSpPr>
                <a:spLocks noChangeArrowheads="1"/>
              </p:cNvSpPr>
              <p:nvPr/>
            </p:nvSpPr>
            <p:spPr bwMode="auto">
              <a:xfrm>
                <a:off x="4190" y="1717"/>
                <a:ext cx="1200" cy="244"/>
              </a:xfrm>
              <a:prstGeom prst="rect">
                <a:avLst/>
              </a:prstGeom>
              <a:solidFill>
                <a:schemeClr val="tx1"/>
              </a:solidFill>
              <a:ln w="9525">
                <a:noFill/>
                <a:miter lim="800000"/>
                <a:headEnd/>
                <a:tailEnd/>
              </a:ln>
              <a:effectLst/>
            </p:spPr>
            <p:txBody>
              <a:bodyPr wrap="none" anchor="ctr"/>
              <a:lstStyle/>
              <a:p>
                <a:endParaRPr lang="en-US"/>
              </a:p>
            </p:txBody>
          </p:sp>
          <p:sp>
            <p:nvSpPr>
              <p:cNvPr id="57357" name="Rectangle 13"/>
              <p:cNvSpPr>
                <a:spLocks noChangeArrowheads="1"/>
              </p:cNvSpPr>
              <p:nvPr/>
            </p:nvSpPr>
            <p:spPr bwMode="auto">
              <a:xfrm>
                <a:off x="4190" y="1636"/>
                <a:ext cx="1200" cy="81"/>
              </a:xfrm>
              <a:prstGeom prst="rect">
                <a:avLst/>
              </a:prstGeom>
              <a:solidFill>
                <a:schemeClr val="accent1"/>
              </a:solidFill>
              <a:ln w="9525">
                <a:noFill/>
                <a:miter lim="800000"/>
                <a:headEnd/>
                <a:tailEnd/>
              </a:ln>
              <a:effectLst/>
            </p:spPr>
            <p:txBody>
              <a:bodyPr wrap="none" anchor="ctr"/>
              <a:lstStyle/>
              <a:p>
                <a:endParaRPr lang="en-US"/>
              </a:p>
            </p:txBody>
          </p:sp>
          <p:sp>
            <p:nvSpPr>
              <p:cNvPr id="57358" name="Oval 14"/>
              <p:cNvSpPr>
                <a:spLocks noChangeArrowheads="1"/>
              </p:cNvSpPr>
              <p:nvPr/>
            </p:nvSpPr>
            <p:spPr bwMode="auto">
              <a:xfrm>
                <a:off x="4269" y="1636"/>
                <a:ext cx="81"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57359" name="Oval 15"/>
              <p:cNvSpPr>
                <a:spLocks noChangeArrowheads="1"/>
              </p:cNvSpPr>
              <p:nvPr/>
            </p:nvSpPr>
            <p:spPr bwMode="auto">
              <a:xfrm>
                <a:off x="4510" y="1636"/>
                <a:ext cx="79"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57360" name="Oval 16"/>
              <p:cNvSpPr>
                <a:spLocks noChangeArrowheads="1"/>
              </p:cNvSpPr>
              <p:nvPr/>
            </p:nvSpPr>
            <p:spPr bwMode="auto">
              <a:xfrm>
                <a:off x="4750" y="1636"/>
                <a:ext cx="80"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57361" name="Oval 17"/>
              <p:cNvSpPr>
                <a:spLocks noChangeArrowheads="1"/>
              </p:cNvSpPr>
              <p:nvPr/>
            </p:nvSpPr>
            <p:spPr bwMode="auto">
              <a:xfrm>
                <a:off x="4990" y="1636"/>
                <a:ext cx="80"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57362" name="Oval 18"/>
              <p:cNvSpPr>
                <a:spLocks noChangeArrowheads="1"/>
              </p:cNvSpPr>
              <p:nvPr/>
            </p:nvSpPr>
            <p:spPr bwMode="auto">
              <a:xfrm>
                <a:off x="5229" y="1636"/>
                <a:ext cx="81" cy="81"/>
              </a:xfrm>
              <a:prstGeom prst="ellipse">
                <a:avLst/>
              </a:prstGeom>
              <a:solidFill>
                <a:srgbClr val="FF0000"/>
              </a:solidFill>
              <a:ln w="9525">
                <a:noFill/>
                <a:round/>
                <a:headEnd/>
                <a:tailEnd/>
              </a:ln>
              <a:effectLst/>
            </p:spPr>
            <p:txBody>
              <a:bodyPr wrap="none" anchor="ctr"/>
              <a:lstStyle/>
              <a:p>
                <a:pPr algn="ctr"/>
                <a:r>
                  <a:rPr lang="en-US" sz="1000"/>
                  <a:t>+</a:t>
                </a:r>
              </a:p>
            </p:txBody>
          </p:sp>
          <p:sp>
            <p:nvSpPr>
              <p:cNvPr id="57363" name="AutoShape 19"/>
              <p:cNvSpPr>
                <a:spLocks noChangeArrowheads="1"/>
              </p:cNvSpPr>
              <p:nvPr/>
            </p:nvSpPr>
            <p:spPr bwMode="auto">
              <a:xfrm rot="10800000">
                <a:off x="4400" y="1434"/>
                <a:ext cx="160" cy="163"/>
              </a:xfrm>
              <a:prstGeom prst="downArrow">
                <a:avLst>
                  <a:gd name="adj1" fmla="val 50000"/>
                  <a:gd name="adj2" fmla="val 25469"/>
                </a:avLst>
              </a:prstGeom>
              <a:solidFill>
                <a:srgbClr val="C5D3FF"/>
              </a:solidFill>
              <a:ln w="9525">
                <a:noFill/>
                <a:miter lim="800000"/>
                <a:headEnd/>
                <a:tailEnd/>
              </a:ln>
              <a:effectLst/>
            </p:spPr>
            <p:txBody>
              <a:bodyPr vert="eaVert" wrap="none" anchor="ctr"/>
              <a:lstStyle/>
              <a:p>
                <a:endParaRPr lang="en-US"/>
              </a:p>
            </p:txBody>
          </p:sp>
          <p:sp>
            <p:nvSpPr>
              <p:cNvPr id="57364" name="AutoShape 20"/>
              <p:cNvSpPr>
                <a:spLocks noChangeArrowheads="1"/>
              </p:cNvSpPr>
              <p:nvPr/>
            </p:nvSpPr>
            <p:spPr bwMode="auto">
              <a:xfrm rot="10800000">
                <a:off x="4720" y="1434"/>
                <a:ext cx="160" cy="163"/>
              </a:xfrm>
              <a:prstGeom prst="downArrow">
                <a:avLst>
                  <a:gd name="adj1" fmla="val 50000"/>
                  <a:gd name="adj2" fmla="val 25469"/>
                </a:avLst>
              </a:prstGeom>
              <a:solidFill>
                <a:srgbClr val="C5D3FF"/>
              </a:solidFill>
              <a:ln w="9525">
                <a:noFill/>
                <a:miter lim="800000"/>
                <a:headEnd/>
                <a:tailEnd/>
              </a:ln>
              <a:effectLst/>
            </p:spPr>
            <p:txBody>
              <a:bodyPr vert="eaVert" wrap="none" anchor="ctr"/>
              <a:lstStyle/>
              <a:p>
                <a:endParaRPr lang="en-US"/>
              </a:p>
            </p:txBody>
          </p:sp>
          <p:sp>
            <p:nvSpPr>
              <p:cNvPr id="57365" name="AutoShape 21"/>
              <p:cNvSpPr>
                <a:spLocks noChangeArrowheads="1"/>
              </p:cNvSpPr>
              <p:nvPr/>
            </p:nvSpPr>
            <p:spPr bwMode="auto">
              <a:xfrm rot="10800000">
                <a:off x="5040" y="1434"/>
                <a:ext cx="160" cy="163"/>
              </a:xfrm>
              <a:prstGeom prst="downArrow">
                <a:avLst>
                  <a:gd name="adj1" fmla="val 50000"/>
                  <a:gd name="adj2" fmla="val 25469"/>
                </a:avLst>
              </a:prstGeom>
              <a:solidFill>
                <a:srgbClr val="C5D3FF"/>
              </a:solidFill>
              <a:ln w="9525">
                <a:noFill/>
                <a:miter lim="800000"/>
                <a:headEnd/>
                <a:tailEnd/>
              </a:ln>
              <a:effectLst/>
            </p:spPr>
            <p:txBody>
              <a:bodyPr vert="eaVert" wrap="none" anchor="ctr"/>
              <a:lstStyle/>
              <a:p>
                <a:endParaRPr lang="en-US"/>
              </a:p>
            </p:txBody>
          </p:sp>
          <p:sp>
            <p:nvSpPr>
              <p:cNvPr id="57366" name="AutoShape 22"/>
              <p:cNvSpPr>
                <a:spLocks noChangeArrowheads="1"/>
              </p:cNvSpPr>
              <p:nvPr/>
            </p:nvSpPr>
            <p:spPr bwMode="auto">
              <a:xfrm>
                <a:off x="4391" y="1757"/>
                <a:ext cx="161" cy="163"/>
              </a:xfrm>
              <a:prstGeom prst="downArrow">
                <a:avLst>
                  <a:gd name="adj1" fmla="val 50000"/>
                  <a:gd name="adj2" fmla="val 25311"/>
                </a:avLst>
              </a:prstGeom>
              <a:solidFill>
                <a:srgbClr val="C5D3FF"/>
              </a:solidFill>
              <a:ln w="9525">
                <a:noFill/>
                <a:miter lim="800000"/>
                <a:headEnd/>
                <a:tailEnd/>
              </a:ln>
              <a:effectLst/>
            </p:spPr>
            <p:txBody>
              <a:bodyPr vert="eaVert" wrap="none" anchor="ctr"/>
              <a:lstStyle/>
              <a:p>
                <a:endParaRPr lang="en-US"/>
              </a:p>
            </p:txBody>
          </p:sp>
          <p:sp>
            <p:nvSpPr>
              <p:cNvPr id="57367" name="AutoShape 23"/>
              <p:cNvSpPr>
                <a:spLocks noChangeArrowheads="1"/>
              </p:cNvSpPr>
              <p:nvPr/>
            </p:nvSpPr>
            <p:spPr bwMode="auto">
              <a:xfrm>
                <a:off x="4711" y="1757"/>
                <a:ext cx="161" cy="163"/>
              </a:xfrm>
              <a:prstGeom prst="downArrow">
                <a:avLst>
                  <a:gd name="adj1" fmla="val 50000"/>
                  <a:gd name="adj2" fmla="val 25311"/>
                </a:avLst>
              </a:prstGeom>
              <a:solidFill>
                <a:srgbClr val="C5D3FF"/>
              </a:solidFill>
              <a:ln w="9525">
                <a:noFill/>
                <a:miter lim="800000"/>
                <a:headEnd/>
                <a:tailEnd/>
              </a:ln>
              <a:effectLst/>
            </p:spPr>
            <p:txBody>
              <a:bodyPr vert="eaVert" wrap="none" anchor="ctr"/>
              <a:lstStyle/>
              <a:p>
                <a:endParaRPr lang="en-US"/>
              </a:p>
            </p:txBody>
          </p:sp>
          <p:sp>
            <p:nvSpPr>
              <p:cNvPr id="57368" name="AutoShape 24"/>
              <p:cNvSpPr>
                <a:spLocks noChangeArrowheads="1"/>
              </p:cNvSpPr>
              <p:nvPr/>
            </p:nvSpPr>
            <p:spPr bwMode="auto">
              <a:xfrm>
                <a:off x="5031" y="1757"/>
                <a:ext cx="161" cy="163"/>
              </a:xfrm>
              <a:prstGeom prst="downArrow">
                <a:avLst>
                  <a:gd name="adj1" fmla="val 50000"/>
                  <a:gd name="adj2" fmla="val 25311"/>
                </a:avLst>
              </a:prstGeom>
              <a:solidFill>
                <a:srgbClr val="C5D3FF"/>
              </a:solidFill>
              <a:ln w="9525">
                <a:noFill/>
                <a:miter lim="800000"/>
                <a:headEnd/>
                <a:tailEnd/>
              </a:ln>
              <a:effectLst/>
            </p:spPr>
            <p:txBody>
              <a:bodyPr vert="eaVert" wrap="none" anchor="ctr"/>
              <a:lstStyle/>
              <a:p>
                <a:endParaRPr lang="en-US"/>
              </a:p>
            </p:txBody>
          </p:sp>
          <p:sp>
            <p:nvSpPr>
              <p:cNvPr id="57369" name="Line 25"/>
              <p:cNvSpPr>
                <a:spLocks noChangeShapeType="1"/>
              </p:cNvSpPr>
              <p:nvPr/>
            </p:nvSpPr>
            <p:spPr bwMode="auto">
              <a:xfrm>
                <a:off x="5571" y="1318"/>
                <a:ext cx="0" cy="643"/>
              </a:xfrm>
              <a:prstGeom prst="line">
                <a:avLst/>
              </a:prstGeom>
              <a:noFill/>
              <a:ln w="9525">
                <a:solidFill>
                  <a:schemeClr val="tx1"/>
                </a:solidFill>
                <a:round/>
                <a:headEnd/>
                <a:tailEnd type="triangle" w="med" len="med"/>
              </a:ln>
              <a:effectLst/>
            </p:spPr>
            <p:txBody>
              <a:bodyPr/>
              <a:lstStyle/>
              <a:p>
                <a:endParaRPr lang="en-US"/>
              </a:p>
            </p:txBody>
          </p:sp>
          <p:sp>
            <p:nvSpPr>
              <p:cNvPr id="57370" name="Text Box 26"/>
              <p:cNvSpPr txBox="1">
                <a:spLocks noChangeArrowheads="1"/>
              </p:cNvSpPr>
              <p:nvPr/>
            </p:nvSpPr>
            <p:spPr bwMode="auto">
              <a:xfrm>
                <a:off x="4142" y="1180"/>
                <a:ext cx="933" cy="216"/>
              </a:xfrm>
              <a:prstGeom prst="rect">
                <a:avLst/>
              </a:prstGeom>
              <a:noFill/>
              <a:ln w="9525">
                <a:noFill/>
                <a:miter lim="800000"/>
                <a:headEnd/>
                <a:tailEnd/>
              </a:ln>
              <a:effectLst/>
            </p:spPr>
            <p:txBody>
              <a:bodyPr wrap="none">
                <a:spAutoFit/>
              </a:bodyPr>
              <a:lstStyle/>
              <a:p>
                <a:r>
                  <a:rPr lang="en-US" sz="1600">
                    <a:latin typeface="Times New Roman" pitchFamily="18" charset="0"/>
                  </a:rPr>
                  <a:t>PZT (80/20)</a:t>
                </a:r>
              </a:p>
            </p:txBody>
          </p:sp>
          <p:sp>
            <p:nvSpPr>
              <p:cNvPr id="57371" name="Text Box 27"/>
              <p:cNvSpPr txBox="1">
                <a:spLocks noChangeArrowheads="1"/>
              </p:cNvSpPr>
              <p:nvPr/>
            </p:nvSpPr>
            <p:spPr bwMode="auto">
              <a:xfrm>
                <a:off x="4142" y="1948"/>
                <a:ext cx="933" cy="216"/>
              </a:xfrm>
              <a:prstGeom prst="rect">
                <a:avLst/>
              </a:prstGeom>
              <a:noFill/>
              <a:ln w="9525">
                <a:noFill/>
                <a:miter lim="800000"/>
                <a:headEnd/>
                <a:tailEnd/>
              </a:ln>
              <a:effectLst/>
            </p:spPr>
            <p:txBody>
              <a:bodyPr wrap="none">
                <a:spAutoFit/>
              </a:bodyPr>
              <a:lstStyle/>
              <a:p>
                <a:r>
                  <a:rPr lang="en-US" sz="1600">
                    <a:latin typeface="Times New Roman" pitchFamily="18" charset="0"/>
                  </a:rPr>
                  <a:t>PZT (60/40)</a:t>
                </a:r>
              </a:p>
            </p:txBody>
          </p:sp>
          <p:sp>
            <p:nvSpPr>
              <p:cNvPr id="57372" name="Text Box 28"/>
              <p:cNvSpPr txBox="1">
                <a:spLocks noChangeArrowheads="1"/>
              </p:cNvSpPr>
              <p:nvPr/>
            </p:nvSpPr>
            <p:spPr bwMode="auto">
              <a:xfrm>
                <a:off x="5113" y="1104"/>
                <a:ext cx="580" cy="216"/>
              </a:xfrm>
              <a:prstGeom prst="rect">
                <a:avLst/>
              </a:prstGeom>
              <a:noFill/>
              <a:ln w="9525">
                <a:noFill/>
                <a:miter lim="800000"/>
                <a:headEnd/>
                <a:tailEnd/>
              </a:ln>
              <a:effectLst/>
            </p:spPr>
            <p:txBody>
              <a:bodyPr wrap="none">
                <a:spAutoFit/>
              </a:bodyPr>
              <a:lstStyle/>
              <a:p>
                <a:r>
                  <a:rPr lang="en-US" sz="1600">
                    <a:latin typeface="Times New Roman" pitchFamily="18" charset="0"/>
                  </a:rPr>
                  <a:t>at +5V</a:t>
                </a:r>
              </a:p>
            </p:txBody>
          </p:sp>
          <p:sp>
            <p:nvSpPr>
              <p:cNvPr id="57373" name="Text Box 29"/>
              <p:cNvSpPr txBox="1">
                <a:spLocks noChangeArrowheads="1"/>
              </p:cNvSpPr>
              <p:nvPr/>
            </p:nvSpPr>
            <p:spPr bwMode="auto">
              <a:xfrm>
                <a:off x="4270" y="1420"/>
                <a:ext cx="240" cy="216"/>
              </a:xfrm>
              <a:prstGeom prst="rect">
                <a:avLst/>
              </a:prstGeom>
              <a:noFill/>
              <a:ln w="9525">
                <a:noFill/>
                <a:miter lim="800000"/>
                <a:headEnd/>
                <a:tailEnd/>
              </a:ln>
              <a:effectLst/>
            </p:spPr>
            <p:txBody>
              <a:bodyPr wrap="none">
                <a:spAutoFit/>
              </a:bodyPr>
              <a:lstStyle/>
              <a:p>
                <a:r>
                  <a:rPr lang="en-US" sz="1600" i="1">
                    <a:solidFill>
                      <a:schemeClr val="bg1"/>
                    </a:solidFill>
                    <a:latin typeface="Times New Roman" pitchFamily="18" charset="0"/>
                  </a:rPr>
                  <a:t>P</a:t>
                </a:r>
              </a:p>
            </p:txBody>
          </p:sp>
          <p:sp>
            <p:nvSpPr>
              <p:cNvPr id="57374" name="Text Box 30"/>
              <p:cNvSpPr txBox="1">
                <a:spLocks noChangeArrowheads="1"/>
              </p:cNvSpPr>
              <p:nvPr/>
            </p:nvSpPr>
            <p:spPr bwMode="auto">
              <a:xfrm>
                <a:off x="4270" y="1728"/>
                <a:ext cx="240" cy="216"/>
              </a:xfrm>
              <a:prstGeom prst="rect">
                <a:avLst/>
              </a:prstGeom>
              <a:noFill/>
              <a:ln w="9525">
                <a:noFill/>
                <a:miter lim="800000"/>
                <a:headEnd/>
                <a:tailEnd/>
              </a:ln>
              <a:effectLst/>
            </p:spPr>
            <p:txBody>
              <a:bodyPr wrap="none">
                <a:spAutoFit/>
              </a:bodyPr>
              <a:lstStyle/>
              <a:p>
                <a:r>
                  <a:rPr lang="en-US" sz="1600" i="1">
                    <a:solidFill>
                      <a:schemeClr val="bg1"/>
                    </a:solidFill>
                    <a:latin typeface="Times New Roman" pitchFamily="18" charset="0"/>
                  </a:rPr>
                  <a:t>P</a:t>
                </a:r>
              </a:p>
            </p:txBody>
          </p:sp>
        </p:grpSp>
      </p:grpSp>
      <p:graphicFrame>
        <p:nvGraphicFramePr>
          <p:cNvPr id="57375" name="Object 5"/>
          <p:cNvGraphicFramePr>
            <a:graphicFrameLocks noChangeAspect="1"/>
          </p:cNvGraphicFramePr>
          <p:nvPr/>
        </p:nvGraphicFramePr>
        <p:xfrm>
          <a:off x="1219200" y="3352800"/>
          <a:ext cx="3048000" cy="2905125"/>
        </p:xfrm>
        <a:graphic>
          <a:graphicData uri="http://schemas.openxmlformats.org/presentationml/2006/ole">
            <mc:AlternateContent xmlns:mc="http://schemas.openxmlformats.org/markup-compatibility/2006">
              <mc:Choice xmlns:v="urn:schemas-microsoft-com:vml" Requires="v">
                <p:oleObj spid="_x0000_s57393" name="Graph" r:id="rId7" imgW="3644640" imgH="3119040" progId="Origin50.Graph">
                  <p:embed/>
                </p:oleObj>
              </mc:Choice>
              <mc:Fallback>
                <p:oleObj name="Graph" r:id="rId7" imgW="3644640" imgH="3119040" progId="Origin50.Graph">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r="10168"/>
                      <a:stretch>
                        <a:fillRect/>
                      </a:stretch>
                    </p:blipFill>
                    <p:spPr bwMode="auto">
                      <a:xfrm>
                        <a:off x="1219200" y="3352800"/>
                        <a:ext cx="30480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04800" y="196850"/>
            <a:ext cx="8610600" cy="584775"/>
          </a:xfrm>
          <a:prstGeom prst="rect">
            <a:avLst/>
          </a:prstGeom>
          <a:noFill/>
          <a:ln w="9525">
            <a:noFill/>
            <a:miter lim="800000"/>
            <a:headEnd/>
            <a:tailEnd/>
          </a:ln>
        </p:spPr>
        <p:txBody>
          <a:bodyPr>
            <a:spAutoFit/>
          </a:bodyPr>
          <a:lstStyle/>
          <a:p>
            <a:pPr algn="ctr"/>
            <a:r>
              <a:rPr lang="en-US" sz="3200" b="1" dirty="0" smtClean="0">
                <a:latin typeface="Calibri" pitchFamily="34" charset="0"/>
              </a:rPr>
              <a:t>Importance of </a:t>
            </a:r>
            <a:r>
              <a:rPr lang="en-US" sz="3200" b="1" dirty="0" err="1" smtClean="0">
                <a:latin typeface="Calibri" pitchFamily="34" charset="0"/>
              </a:rPr>
              <a:t>Nanoscale</a:t>
            </a:r>
            <a:r>
              <a:rPr lang="en-US" sz="3200" b="1" dirty="0" smtClean="0">
                <a:latin typeface="Calibri" pitchFamily="34" charset="0"/>
              </a:rPr>
              <a:t> Oxide </a:t>
            </a:r>
            <a:r>
              <a:rPr lang="en-US" sz="3200" b="1" dirty="0">
                <a:latin typeface="Calibri" pitchFamily="34" charset="0"/>
              </a:rPr>
              <a:t>M</a:t>
            </a:r>
            <a:r>
              <a:rPr lang="en-US" sz="3200" b="1" dirty="0" smtClean="0">
                <a:latin typeface="Calibri" pitchFamily="34" charset="0"/>
              </a:rPr>
              <a:t>aterials</a:t>
            </a:r>
            <a:endParaRPr lang="en-US" sz="3200" b="1" dirty="0">
              <a:latin typeface="Calibri" pitchFamily="34" charset="0"/>
            </a:endParaRPr>
          </a:p>
        </p:txBody>
      </p:sp>
      <p:pic>
        <p:nvPicPr>
          <p:cNvPr id="21506" name="Picture 6"/>
          <p:cNvPicPr>
            <a:picLocks noChangeAspect="1" noChangeArrowheads="1"/>
          </p:cNvPicPr>
          <p:nvPr/>
        </p:nvPicPr>
        <p:blipFill>
          <a:blip r:embed="rId3"/>
          <a:srcRect/>
          <a:stretch>
            <a:fillRect/>
          </a:stretch>
        </p:blipFill>
        <p:spPr bwMode="auto">
          <a:xfrm>
            <a:off x="1676400" y="2136775"/>
            <a:ext cx="5791200" cy="2238375"/>
          </a:xfrm>
          <a:prstGeom prst="rect">
            <a:avLst/>
          </a:prstGeom>
          <a:noFill/>
          <a:ln w="9525">
            <a:noFill/>
            <a:miter lim="800000"/>
            <a:headEnd/>
            <a:tailEnd/>
          </a:ln>
        </p:spPr>
      </p:pic>
      <p:sp>
        <p:nvSpPr>
          <p:cNvPr id="21507" name="Rectangle 7"/>
          <p:cNvSpPr>
            <a:spLocks noChangeArrowheads="1"/>
          </p:cNvSpPr>
          <p:nvPr/>
        </p:nvSpPr>
        <p:spPr bwMode="auto">
          <a:xfrm>
            <a:off x="1600200" y="4403725"/>
            <a:ext cx="5943600" cy="946150"/>
          </a:xfrm>
          <a:prstGeom prst="rect">
            <a:avLst/>
          </a:prstGeom>
          <a:noFill/>
          <a:ln w="9525">
            <a:noFill/>
            <a:miter lim="800000"/>
            <a:headEnd/>
            <a:tailEnd/>
          </a:ln>
        </p:spPr>
        <p:txBody>
          <a:bodyPr anchor="ctr">
            <a:spAutoFit/>
          </a:bodyPr>
          <a:lstStyle/>
          <a:p>
            <a:r>
              <a:rPr lang="en-US" sz="2000">
                <a:latin typeface="Calibri" pitchFamily="34" charset="0"/>
              </a:rPr>
              <a:t>Partial cross section of a typical silicon CMOS integrated circuit.</a:t>
            </a:r>
          </a:p>
          <a:p>
            <a:r>
              <a:rPr lang="en-US" sz="1600">
                <a:latin typeface="Calibri" pitchFamily="34" charset="0"/>
              </a:rPr>
              <a:t>J. Scarpulla and A. Yarbrough, Crosslink 4, 15 (2003)</a:t>
            </a:r>
            <a:endParaRPr lang="en-US">
              <a:latin typeface="Calibri" pitchFamily="34" charset="0"/>
            </a:endParaRPr>
          </a:p>
        </p:txBody>
      </p:sp>
      <p:sp>
        <p:nvSpPr>
          <p:cNvPr id="21508" name="Line 8"/>
          <p:cNvSpPr>
            <a:spLocks noChangeShapeType="1"/>
          </p:cNvSpPr>
          <p:nvPr/>
        </p:nvSpPr>
        <p:spPr bwMode="auto">
          <a:xfrm>
            <a:off x="2362200" y="1631950"/>
            <a:ext cx="152400" cy="1600200"/>
          </a:xfrm>
          <a:prstGeom prst="line">
            <a:avLst/>
          </a:prstGeom>
          <a:noFill/>
          <a:ln w="31750">
            <a:solidFill>
              <a:srgbClr val="FF0000"/>
            </a:solidFill>
            <a:round/>
            <a:headEnd/>
            <a:tailEnd type="triangle" w="med" len="med"/>
          </a:ln>
        </p:spPr>
        <p:txBody>
          <a:bodyPr/>
          <a:lstStyle/>
          <a:p>
            <a:endParaRPr lang="en-US"/>
          </a:p>
        </p:txBody>
      </p:sp>
      <p:sp>
        <p:nvSpPr>
          <p:cNvPr id="21509" name="Text Box 9"/>
          <p:cNvSpPr txBox="1">
            <a:spLocks noChangeArrowheads="1"/>
          </p:cNvSpPr>
          <p:nvPr/>
        </p:nvSpPr>
        <p:spPr bwMode="auto">
          <a:xfrm>
            <a:off x="1676400" y="1219200"/>
            <a:ext cx="3251200" cy="396875"/>
          </a:xfrm>
          <a:prstGeom prst="rect">
            <a:avLst/>
          </a:prstGeom>
          <a:noFill/>
          <a:ln w="9525">
            <a:noFill/>
            <a:miter lim="800000"/>
            <a:headEnd/>
            <a:tailEnd/>
          </a:ln>
        </p:spPr>
        <p:txBody>
          <a:bodyPr wrap="none">
            <a:spAutoFit/>
          </a:bodyPr>
          <a:lstStyle/>
          <a:p>
            <a:r>
              <a:rPr lang="en-US" sz="2000">
                <a:latin typeface="Calibri" pitchFamily="34" charset="0"/>
              </a:rPr>
              <a:t>Gate oxide thickness is </a:t>
            </a:r>
            <a:r>
              <a:rPr lang="en-US" sz="2000">
                <a:latin typeface="Times New Roman" pitchFamily="18" charset="0"/>
              </a:rPr>
              <a:t>~</a:t>
            </a:r>
            <a:r>
              <a:rPr lang="en-US" sz="2000">
                <a:latin typeface="Calibri" pitchFamily="34" charset="0"/>
              </a:rPr>
              <a:t>1 nm</a:t>
            </a:r>
          </a:p>
        </p:txBody>
      </p:sp>
      <p:sp>
        <p:nvSpPr>
          <p:cNvPr id="21510" name="Text Box 10"/>
          <p:cNvSpPr txBox="1">
            <a:spLocks noChangeArrowheads="1"/>
          </p:cNvSpPr>
          <p:nvPr/>
        </p:nvSpPr>
        <p:spPr bwMode="auto">
          <a:xfrm>
            <a:off x="3124200" y="1616075"/>
            <a:ext cx="2081213" cy="396875"/>
          </a:xfrm>
          <a:prstGeom prst="rect">
            <a:avLst/>
          </a:prstGeom>
          <a:noFill/>
          <a:ln w="9525">
            <a:noFill/>
            <a:miter lim="800000"/>
            <a:headEnd/>
            <a:tailEnd/>
          </a:ln>
        </p:spPr>
        <p:txBody>
          <a:bodyPr wrap="none">
            <a:spAutoFit/>
          </a:bodyPr>
          <a:lstStyle/>
          <a:p>
            <a:r>
              <a:rPr lang="en-US" sz="2000">
                <a:latin typeface="Calibri" pitchFamily="34" charset="0"/>
              </a:rPr>
              <a:t>1 Volt across 1 nm</a:t>
            </a:r>
          </a:p>
        </p:txBody>
      </p:sp>
      <p:sp>
        <p:nvSpPr>
          <p:cNvPr id="21511" name="AutoShape 11"/>
          <p:cNvSpPr>
            <a:spLocks noChangeArrowheads="1"/>
          </p:cNvSpPr>
          <p:nvPr/>
        </p:nvSpPr>
        <p:spPr bwMode="auto">
          <a:xfrm>
            <a:off x="5410200" y="1700213"/>
            <a:ext cx="381000" cy="228600"/>
          </a:xfrm>
          <a:prstGeom prst="rightArrow">
            <a:avLst>
              <a:gd name="adj1" fmla="val 50000"/>
              <a:gd name="adj2" fmla="val 41667"/>
            </a:avLst>
          </a:prstGeom>
          <a:noFill/>
          <a:ln w="28575">
            <a:solidFill>
              <a:srgbClr val="FF0000"/>
            </a:solidFill>
            <a:miter lim="800000"/>
            <a:headEnd/>
            <a:tailEnd/>
          </a:ln>
        </p:spPr>
        <p:txBody>
          <a:bodyPr wrap="none" anchor="ctr"/>
          <a:lstStyle/>
          <a:p>
            <a:endParaRPr lang="en-US"/>
          </a:p>
        </p:txBody>
      </p:sp>
      <p:sp>
        <p:nvSpPr>
          <p:cNvPr id="21512" name="Text Box 12"/>
          <p:cNvSpPr txBox="1">
            <a:spLocks noChangeArrowheads="1"/>
          </p:cNvSpPr>
          <p:nvPr/>
        </p:nvSpPr>
        <p:spPr bwMode="auto">
          <a:xfrm>
            <a:off x="5919788" y="1616075"/>
            <a:ext cx="1293812" cy="396875"/>
          </a:xfrm>
          <a:prstGeom prst="rect">
            <a:avLst/>
          </a:prstGeom>
          <a:noFill/>
          <a:ln w="9525">
            <a:noFill/>
            <a:miter lim="800000"/>
            <a:headEnd/>
            <a:tailEnd/>
          </a:ln>
        </p:spPr>
        <p:txBody>
          <a:bodyPr wrap="none">
            <a:spAutoFit/>
          </a:bodyPr>
          <a:lstStyle/>
          <a:p>
            <a:r>
              <a:rPr lang="en-US" sz="2000" b="1" u="sng">
                <a:solidFill>
                  <a:srgbClr val="FF0000"/>
                </a:solidFill>
                <a:latin typeface="Calibri" pitchFamily="34" charset="0"/>
              </a:rPr>
              <a:t>10 MV/cm</a:t>
            </a:r>
          </a:p>
        </p:txBody>
      </p:sp>
      <p:sp>
        <p:nvSpPr>
          <p:cNvPr id="21513" name="Text Box 14"/>
          <p:cNvSpPr txBox="1">
            <a:spLocks noChangeArrowheads="1"/>
          </p:cNvSpPr>
          <p:nvPr/>
        </p:nvSpPr>
        <p:spPr bwMode="auto">
          <a:xfrm>
            <a:off x="1143000" y="5410200"/>
            <a:ext cx="6858000" cy="830263"/>
          </a:xfrm>
          <a:prstGeom prst="rect">
            <a:avLst/>
          </a:prstGeom>
          <a:noFill/>
          <a:ln w="9525">
            <a:noFill/>
            <a:miter lim="800000"/>
            <a:headEnd/>
            <a:tailEnd/>
          </a:ln>
        </p:spPr>
        <p:txBody>
          <a:bodyPr>
            <a:spAutoFit/>
          </a:bodyPr>
          <a:lstStyle/>
          <a:p>
            <a:pPr algn="ctr"/>
            <a:r>
              <a:rPr lang="en-US" sz="2400">
                <a:latin typeface="Calibri" pitchFamily="34" charset="0"/>
              </a:rPr>
              <a:t>It is important to understand nanoscale  properties of ferroelectric oxide thin films at high electric fields.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304800" y="304800"/>
            <a:ext cx="8610600" cy="1569660"/>
          </a:xfrm>
          <a:prstGeom prst="rect">
            <a:avLst/>
          </a:prstGeom>
          <a:noFill/>
          <a:ln w="9525">
            <a:noFill/>
            <a:miter lim="800000"/>
            <a:headEnd/>
            <a:tailEnd/>
          </a:ln>
        </p:spPr>
        <p:txBody>
          <a:bodyPr>
            <a:spAutoFit/>
          </a:bodyPr>
          <a:lstStyle/>
          <a:p>
            <a:pPr algn="ctr"/>
            <a:r>
              <a:rPr lang="en-US" sz="3200" b="1" dirty="0" smtClean="0">
                <a:latin typeface="Calibri" pitchFamily="34" charset="0"/>
              </a:rPr>
              <a:t>Ferroelectric oxides</a:t>
            </a:r>
          </a:p>
          <a:p>
            <a:pPr algn="ctr"/>
            <a:r>
              <a:rPr lang="en-US" sz="3200" b="1" dirty="0" smtClean="0">
                <a:latin typeface="Calibri" pitchFamily="34" charset="0"/>
              </a:rPr>
              <a:t>Coupling between </a:t>
            </a:r>
            <a:r>
              <a:rPr lang="en-US" sz="3200" b="1" dirty="0" smtClean="0">
                <a:latin typeface="Calibri" pitchFamily="34" charset="0"/>
              </a:rPr>
              <a:t>electric </a:t>
            </a:r>
            <a:r>
              <a:rPr lang="en-US" sz="3200" b="1" dirty="0">
                <a:latin typeface="Calibri" pitchFamily="34" charset="0"/>
              </a:rPr>
              <a:t>polarization </a:t>
            </a:r>
            <a:r>
              <a:rPr lang="en-US" sz="3200" b="1" dirty="0" smtClean="0">
                <a:latin typeface="Calibri" pitchFamily="34" charset="0"/>
              </a:rPr>
              <a:t/>
            </a:r>
            <a:br>
              <a:rPr lang="en-US" sz="3200" b="1" dirty="0" smtClean="0">
                <a:latin typeface="Calibri" pitchFamily="34" charset="0"/>
              </a:rPr>
            </a:br>
            <a:r>
              <a:rPr lang="en-US" sz="3200" b="1" dirty="0" smtClean="0">
                <a:latin typeface="Calibri" pitchFamily="34" charset="0"/>
              </a:rPr>
              <a:t>and </a:t>
            </a:r>
            <a:r>
              <a:rPr lang="en-US" sz="3200" b="1" dirty="0">
                <a:latin typeface="Calibri" pitchFamily="34" charset="0"/>
              </a:rPr>
              <a:t>elastic </a:t>
            </a:r>
            <a:r>
              <a:rPr lang="en-US" sz="3200" b="1" dirty="0" smtClean="0">
                <a:latin typeface="Calibri" pitchFamily="34" charset="0"/>
              </a:rPr>
              <a:t>strain</a:t>
            </a:r>
            <a:endParaRPr lang="en-US" sz="3200" b="1" dirty="0">
              <a:latin typeface="Calibri" pitchFamily="34" charset="0"/>
            </a:endParaRPr>
          </a:p>
        </p:txBody>
      </p:sp>
      <p:grpSp>
        <p:nvGrpSpPr>
          <p:cNvPr id="17410" name="Group 7"/>
          <p:cNvGrpSpPr>
            <a:grpSpLocks/>
          </p:cNvGrpSpPr>
          <p:nvPr/>
        </p:nvGrpSpPr>
        <p:grpSpPr bwMode="auto">
          <a:xfrm>
            <a:off x="2254250" y="1828800"/>
            <a:ext cx="4451350" cy="2244725"/>
            <a:chOff x="112" y="1017"/>
            <a:chExt cx="2283" cy="1137"/>
          </a:xfrm>
        </p:grpSpPr>
        <p:sp>
          <p:nvSpPr>
            <p:cNvPr id="17412" name="Oval 8"/>
            <p:cNvSpPr>
              <a:spLocks noChangeArrowheads="1"/>
            </p:cNvSpPr>
            <p:nvPr/>
          </p:nvSpPr>
          <p:spPr bwMode="auto">
            <a:xfrm>
              <a:off x="1136" y="1248"/>
              <a:ext cx="288" cy="288"/>
            </a:xfrm>
            <a:prstGeom prst="ellipse">
              <a:avLst/>
            </a:prstGeom>
            <a:gradFill rotWithShape="1">
              <a:gsLst>
                <a:gs pos="0">
                  <a:srgbClr val="FFCC00"/>
                </a:gs>
                <a:gs pos="100000">
                  <a:srgbClr val="C29B00"/>
                </a:gs>
              </a:gsLst>
              <a:path path="shape">
                <a:fillToRect l="50000" t="50000" r="50000" b="50000"/>
              </a:path>
            </a:gradFill>
            <a:ln w="9525">
              <a:noFill/>
              <a:round/>
              <a:headEnd/>
              <a:tailEnd/>
            </a:ln>
          </p:spPr>
          <p:txBody>
            <a:bodyPr wrap="none" anchor="ctr"/>
            <a:lstStyle/>
            <a:p>
              <a:pPr algn="ctr"/>
              <a:r>
                <a:rPr lang="en-US" b="1" i="1">
                  <a:latin typeface="Calibri" pitchFamily="34" charset="0"/>
                </a:rPr>
                <a:t>P</a:t>
              </a:r>
            </a:p>
          </p:txBody>
        </p:sp>
        <p:sp>
          <p:nvSpPr>
            <p:cNvPr id="17413" name="Oval 9"/>
            <p:cNvSpPr>
              <a:spLocks noChangeArrowheads="1"/>
            </p:cNvSpPr>
            <p:nvPr/>
          </p:nvSpPr>
          <p:spPr bwMode="auto">
            <a:xfrm>
              <a:off x="1136" y="1680"/>
              <a:ext cx="288" cy="288"/>
            </a:xfrm>
            <a:prstGeom prst="ellipse">
              <a:avLst/>
            </a:prstGeom>
            <a:gradFill rotWithShape="1">
              <a:gsLst>
                <a:gs pos="0">
                  <a:srgbClr val="FF3300"/>
                </a:gs>
                <a:gs pos="100000">
                  <a:srgbClr val="DC2C00"/>
                </a:gs>
              </a:gsLst>
              <a:path path="shape">
                <a:fillToRect l="50000" t="50000" r="50000" b="50000"/>
              </a:path>
            </a:gradFill>
            <a:ln w="9525">
              <a:noFill/>
              <a:round/>
              <a:headEnd/>
              <a:tailEnd/>
            </a:ln>
          </p:spPr>
          <p:txBody>
            <a:bodyPr wrap="none" anchor="ctr"/>
            <a:lstStyle/>
            <a:p>
              <a:pPr algn="ctr"/>
              <a:r>
                <a:rPr lang="en-US" b="1" i="1">
                  <a:latin typeface="Symbol" pitchFamily="18" charset="2"/>
                </a:rPr>
                <a:t>e</a:t>
              </a:r>
            </a:p>
          </p:txBody>
        </p:sp>
        <p:sp>
          <p:nvSpPr>
            <p:cNvPr id="17414" name="Line 10"/>
            <p:cNvSpPr>
              <a:spLocks noChangeShapeType="1"/>
            </p:cNvSpPr>
            <p:nvPr/>
          </p:nvSpPr>
          <p:spPr bwMode="auto">
            <a:xfrm>
              <a:off x="1280" y="1536"/>
              <a:ext cx="0" cy="144"/>
            </a:xfrm>
            <a:prstGeom prst="line">
              <a:avLst/>
            </a:prstGeom>
            <a:noFill/>
            <a:ln w="38100">
              <a:solidFill>
                <a:srgbClr val="99CCFF"/>
              </a:solidFill>
              <a:round/>
              <a:headEnd/>
              <a:tailEnd/>
            </a:ln>
          </p:spPr>
          <p:txBody>
            <a:bodyPr/>
            <a:lstStyle/>
            <a:p>
              <a:endParaRPr lang="en-US"/>
            </a:p>
          </p:txBody>
        </p:sp>
        <p:sp>
          <p:nvSpPr>
            <p:cNvPr id="17415" name="Line 11"/>
            <p:cNvSpPr>
              <a:spLocks noChangeShapeType="1"/>
            </p:cNvSpPr>
            <p:nvPr/>
          </p:nvSpPr>
          <p:spPr bwMode="auto">
            <a:xfrm flipV="1">
              <a:off x="848" y="1440"/>
              <a:ext cx="288" cy="96"/>
            </a:xfrm>
            <a:prstGeom prst="line">
              <a:avLst/>
            </a:prstGeom>
            <a:noFill/>
            <a:ln w="38100">
              <a:solidFill>
                <a:srgbClr val="FF0000"/>
              </a:solidFill>
              <a:round/>
              <a:headEnd/>
              <a:tailEnd type="triangle" w="med" len="med"/>
            </a:ln>
          </p:spPr>
          <p:txBody>
            <a:bodyPr/>
            <a:lstStyle/>
            <a:p>
              <a:endParaRPr lang="en-US"/>
            </a:p>
          </p:txBody>
        </p:sp>
        <p:sp>
          <p:nvSpPr>
            <p:cNvPr id="17416" name="Line 12"/>
            <p:cNvSpPr>
              <a:spLocks noChangeShapeType="1"/>
            </p:cNvSpPr>
            <p:nvPr/>
          </p:nvSpPr>
          <p:spPr bwMode="auto">
            <a:xfrm>
              <a:off x="800" y="1632"/>
              <a:ext cx="336" cy="144"/>
            </a:xfrm>
            <a:prstGeom prst="line">
              <a:avLst/>
            </a:prstGeom>
            <a:noFill/>
            <a:ln w="38100">
              <a:solidFill>
                <a:srgbClr val="FF0000"/>
              </a:solidFill>
              <a:round/>
              <a:headEnd/>
              <a:tailEnd type="triangle" w="med" len="med"/>
            </a:ln>
          </p:spPr>
          <p:txBody>
            <a:bodyPr/>
            <a:lstStyle/>
            <a:p>
              <a:endParaRPr lang="en-US"/>
            </a:p>
          </p:txBody>
        </p:sp>
        <p:sp>
          <p:nvSpPr>
            <p:cNvPr id="17417" name="Oval 13"/>
            <p:cNvSpPr>
              <a:spLocks noChangeArrowheads="1"/>
            </p:cNvSpPr>
            <p:nvPr/>
          </p:nvSpPr>
          <p:spPr bwMode="auto">
            <a:xfrm>
              <a:off x="608" y="1440"/>
              <a:ext cx="288" cy="288"/>
            </a:xfrm>
            <a:prstGeom prst="ellipse">
              <a:avLst/>
            </a:prstGeom>
            <a:gradFill rotWithShape="1">
              <a:gsLst>
                <a:gs pos="0">
                  <a:srgbClr val="FF6600"/>
                </a:gs>
                <a:gs pos="100000">
                  <a:srgbClr val="DC5800"/>
                </a:gs>
              </a:gsLst>
              <a:path path="shape">
                <a:fillToRect l="50000" t="50000" r="50000" b="50000"/>
              </a:path>
            </a:gradFill>
            <a:ln w="9525">
              <a:noFill/>
              <a:round/>
              <a:headEnd/>
              <a:tailEnd/>
            </a:ln>
          </p:spPr>
          <p:txBody>
            <a:bodyPr wrap="none" anchor="ctr"/>
            <a:lstStyle/>
            <a:p>
              <a:pPr algn="ctr"/>
              <a:endParaRPr lang="en-US" b="1" i="1">
                <a:latin typeface="Symbol" pitchFamily="18" charset="2"/>
              </a:endParaRPr>
            </a:p>
          </p:txBody>
        </p:sp>
        <p:sp>
          <p:nvSpPr>
            <p:cNvPr id="17418" name="Text Box 14"/>
            <p:cNvSpPr txBox="1">
              <a:spLocks noChangeArrowheads="1"/>
            </p:cNvSpPr>
            <p:nvPr/>
          </p:nvSpPr>
          <p:spPr bwMode="auto">
            <a:xfrm>
              <a:off x="902" y="1017"/>
              <a:ext cx="659" cy="186"/>
            </a:xfrm>
            <a:prstGeom prst="rect">
              <a:avLst/>
            </a:prstGeom>
            <a:noFill/>
            <a:ln w="9525">
              <a:noFill/>
              <a:miter lim="800000"/>
              <a:headEnd/>
              <a:tailEnd/>
            </a:ln>
          </p:spPr>
          <p:txBody>
            <a:bodyPr wrap="none">
              <a:spAutoFit/>
            </a:bodyPr>
            <a:lstStyle/>
            <a:p>
              <a:r>
                <a:rPr lang="en-US">
                  <a:latin typeface="Calibri" pitchFamily="34" charset="0"/>
                </a:rPr>
                <a:t>Polarization</a:t>
              </a:r>
            </a:p>
          </p:txBody>
        </p:sp>
        <p:sp>
          <p:nvSpPr>
            <p:cNvPr id="17419" name="Text Box 15"/>
            <p:cNvSpPr txBox="1">
              <a:spLocks noChangeArrowheads="1"/>
            </p:cNvSpPr>
            <p:nvPr/>
          </p:nvSpPr>
          <p:spPr bwMode="auto">
            <a:xfrm>
              <a:off x="1062" y="1968"/>
              <a:ext cx="373" cy="186"/>
            </a:xfrm>
            <a:prstGeom prst="rect">
              <a:avLst/>
            </a:prstGeom>
            <a:noFill/>
            <a:ln w="9525">
              <a:noFill/>
              <a:miter lim="800000"/>
              <a:headEnd/>
              <a:tailEnd/>
            </a:ln>
          </p:spPr>
          <p:txBody>
            <a:bodyPr wrap="none">
              <a:spAutoFit/>
            </a:bodyPr>
            <a:lstStyle/>
            <a:p>
              <a:r>
                <a:rPr lang="en-US">
                  <a:latin typeface="Calibri" pitchFamily="34" charset="0"/>
                </a:rPr>
                <a:t>Strain</a:t>
              </a:r>
            </a:p>
          </p:txBody>
        </p:sp>
        <p:sp>
          <p:nvSpPr>
            <p:cNvPr id="17420" name="Line 16"/>
            <p:cNvSpPr>
              <a:spLocks noChangeShapeType="1"/>
            </p:cNvSpPr>
            <p:nvPr/>
          </p:nvSpPr>
          <p:spPr bwMode="auto">
            <a:xfrm flipH="1" flipV="1">
              <a:off x="1424" y="1440"/>
              <a:ext cx="336" cy="144"/>
            </a:xfrm>
            <a:prstGeom prst="line">
              <a:avLst/>
            </a:prstGeom>
            <a:noFill/>
            <a:ln w="38100">
              <a:solidFill>
                <a:srgbClr val="FF9900"/>
              </a:solidFill>
              <a:round/>
              <a:headEnd/>
              <a:tailEnd type="triangle" w="med" len="med"/>
            </a:ln>
          </p:spPr>
          <p:txBody>
            <a:bodyPr/>
            <a:lstStyle/>
            <a:p>
              <a:endParaRPr lang="en-US"/>
            </a:p>
          </p:txBody>
        </p:sp>
        <p:sp>
          <p:nvSpPr>
            <p:cNvPr id="17421" name="Line 17"/>
            <p:cNvSpPr>
              <a:spLocks noChangeShapeType="1"/>
            </p:cNvSpPr>
            <p:nvPr/>
          </p:nvSpPr>
          <p:spPr bwMode="auto">
            <a:xfrm flipH="1">
              <a:off x="1424" y="1584"/>
              <a:ext cx="336" cy="192"/>
            </a:xfrm>
            <a:prstGeom prst="line">
              <a:avLst/>
            </a:prstGeom>
            <a:noFill/>
            <a:ln w="38100">
              <a:solidFill>
                <a:srgbClr val="FF9900"/>
              </a:solidFill>
              <a:round/>
              <a:headEnd/>
              <a:tailEnd type="triangle" w="med" len="med"/>
            </a:ln>
          </p:spPr>
          <p:txBody>
            <a:bodyPr/>
            <a:lstStyle/>
            <a:p>
              <a:endParaRPr lang="en-US"/>
            </a:p>
          </p:txBody>
        </p:sp>
        <p:sp>
          <p:nvSpPr>
            <p:cNvPr id="17422" name="Oval 18"/>
            <p:cNvSpPr>
              <a:spLocks noChangeArrowheads="1"/>
            </p:cNvSpPr>
            <p:nvPr/>
          </p:nvSpPr>
          <p:spPr bwMode="auto">
            <a:xfrm>
              <a:off x="1616" y="1440"/>
              <a:ext cx="288" cy="288"/>
            </a:xfrm>
            <a:prstGeom prst="ellipse">
              <a:avLst/>
            </a:prstGeom>
            <a:gradFill rotWithShape="1">
              <a:gsLst>
                <a:gs pos="0">
                  <a:srgbClr val="FFE05B"/>
                </a:gs>
                <a:gs pos="100000">
                  <a:srgbClr val="DBC04E"/>
                </a:gs>
              </a:gsLst>
              <a:path path="shape">
                <a:fillToRect l="50000" t="50000" r="50000" b="50000"/>
              </a:path>
            </a:gradFill>
            <a:ln w="9525">
              <a:noFill/>
              <a:round/>
              <a:headEnd/>
              <a:tailEnd/>
            </a:ln>
          </p:spPr>
          <p:txBody>
            <a:bodyPr wrap="none" anchor="ctr"/>
            <a:lstStyle/>
            <a:p>
              <a:pPr algn="ctr"/>
              <a:r>
                <a:rPr lang="en-US" b="1" i="1">
                  <a:latin typeface="Calibri" pitchFamily="34" charset="0"/>
                </a:rPr>
                <a:t>E</a:t>
              </a:r>
            </a:p>
          </p:txBody>
        </p:sp>
        <p:sp>
          <p:nvSpPr>
            <p:cNvPr id="17423" name="Text Box 19"/>
            <p:cNvSpPr txBox="1">
              <a:spLocks noChangeArrowheads="1"/>
            </p:cNvSpPr>
            <p:nvPr/>
          </p:nvSpPr>
          <p:spPr bwMode="auto">
            <a:xfrm>
              <a:off x="1952" y="1372"/>
              <a:ext cx="443" cy="324"/>
            </a:xfrm>
            <a:prstGeom prst="rect">
              <a:avLst/>
            </a:prstGeom>
            <a:noFill/>
            <a:ln w="9525">
              <a:noFill/>
              <a:miter lim="800000"/>
              <a:headEnd/>
              <a:tailEnd/>
            </a:ln>
          </p:spPr>
          <p:txBody>
            <a:bodyPr wrap="none">
              <a:spAutoFit/>
            </a:bodyPr>
            <a:lstStyle/>
            <a:p>
              <a:r>
                <a:rPr lang="en-US">
                  <a:latin typeface="Calibri" pitchFamily="34" charset="0"/>
                </a:rPr>
                <a:t>Electric</a:t>
              </a:r>
            </a:p>
            <a:p>
              <a:r>
                <a:rPr lang="en-US">
                  <a:latin typeface="Calibri" pitchFamily="34" charset="0"/>
                </a:rPr>
                <a:t>field</a:t>
              </a:r>
            </a:p>
          </p:txBody>
        </p:sp>
        <p:sp>
          <p:nvSpPr>
            <p:cNvPr id="17424" name="Text Box 20"/>
            <p:cNvSpPr txBox="1">
              <a:spLocks noChangeArrowheads="1"/>
            </p:cNvSpPr>
            <p:nvPr/>
          </p:nvSpPr>
          <p:spPr bwMode="auto">
            <a:xfrm>
              <a:off x="112" y="1449"/>
              <a:ext cx="378" cy="186"/>
            </a:xfrm>
            <a:prstGeom prst="rect">
              <a:avLst/>
            </a:prstGeom>
            <a:noFill/>
            <a:ln w="9525">
              <a:noFill/>
              <a:miter lim="800000"/>
              <a:headEnd/>
              <a:tailEnd/>
            </a:ln>
          </p:spPr>
          <p:txBody>
            <a:bodyPr wrap="none">
              <a:spAutoFit/>
            </a:bodyPr>
            <a:lstStyle/>
            <a:p>
              <a:r>
                <a:rPr lang="en-US">
                  <a:latin typeface="Calibri" pitchFamily="34" charset="0"/>
                </a:rPr>
                <a:t>Stress</a:t>
              </a:r>
            </a:p>
          </p:txBody>
        </p:sp>
        <p:sp>
          <p:nvSpPr>
            <p:cNvPr id="17425" name="Rectangle 21"/>
            <p:cNvSpPr>
              <a:spLocks noChangeArrowheads="1"/>
            </p:cNvSpPr>
            <p:nvPr/>
          </p:nvSpPr>
          <p:spPr bwMode="auto">
            <a:xfrm>
              <a:off x="639" y="1456"/>
              <a:ext cx="165" cy="186"/>
            </a:xfrm>
            <a:prstGeom prst="rect">
              <a:avLst/>
            </a:prstGeom>
            <a:noFill/>
            <a:ln w="9525">
              <a:noFill/>
              <a:miter lim="800000"/>
              <a:headEnd/>
              <a:tailEnd/>
            </a:ln>
          </p:spPr>
          <p:txBody>
            <a:bodyPr wrap="none">
              <a:spAutoFit/>
            </a:bodyPr>
            <a:lstStyle/>
            <a:p>
              <a:r>
                <a:rPr lang="en-US" b="1" i="1">
                  <a:latin typeface="Symbol" pitchFamily="18" charset="2"/>
                </a:rPr>
                <a:t>s</a:t>
              </a:r>
            </a:p>
          </p:txBody>
        </p:sp>
      </p:grpSp>
      <p:sp>
        <p:nvSpPr>
          <p:cNvPr id="17411" name="Text Box 26"/>
          <p:cNvSpPr txBox="1">
            <a:spLocks noChangeArrowheads="1"/>
          </p:cNvSpPr>
          <p:nvPr/>
        </p:nvSpPr>
        <p:spPr bwMode="auto">
          <a:xfrm>
            <a:off x="2286000" y="4222750"/>
            <a:ext cx="5105400" cy="1187450"/>
          </a:xfrm>
          <a:prstGeom prst="rect">
            <a:avLst/>
          </a:prstGeom>
          <a:noFill/>
          <a:ln w="9525">
            <a:noFill/>
            <a:miter lim="800000"/>
            <a:headEnd/>
            <a:tailEnd/>
          </a:ln>
        </p:spPr>
        <p:txBody>
          <a:bodyPr>
            <a:spAutoFit/>
          </a:bodyPr>
          <a:lstStyle/>
          <a:p>
            <a:r>
              <a:rPr lang="en-US" sz="2400">
                <a:latin typeface="Calibri" pitchFamily="34" charset="0"/>
              </a:rPr>
              <a:t>External electric field can control </a:t>
            </a:r>
          </a:p>
          <a:p>
            <a:r>
              <a:rPr lang="en-US" sz="2400">
                <a:latin typeface="Calibri" pitchFamily="34" charset="0"/>
              </a:rPr>
              <a:t>strain (</a:t>
            </a:r>
            <a:r>
              <a:rPr lang="en-US" sz="2400">
                <a:solidFill>
                  <a:srgbClr val="FF3300"/>
                </a:solidFill>
                <a:latin typeface="Calibri" pitchFamily="34" charset="0"/>
              </a:rPr>
              <a:t>piezoelectric effect</a:t>
            </a:r>
            <a:r>
              <a:rPr lang="en-US" sz="2400">
                <a:latin typeface="Calibri" pitchFamily="34" charset="0"/>
              </a:rPr>
              <a:t>) and </a:t>
            </a:r>
          </a:p>
          <a:p>
            <a:r>
              <a:rPr lang="en-US" sz="2400">
                <a:latin typeface="Calibri" pitchFamily="34" charset="0"/>
              </a:rPr>
              <a:t>polarization (</a:t>
            </a:r>
            <a:r>
              <a:rPr lang="en-US" sz="2400">
                <a:solidFill>
                  <a:srgbClr val="FF3300"/>
                </a:solidFill>
                <a:latin typeface="Calibri" pitchFamily="34" charset="0"/>
              </a:rPr>
              <a:t>polarization switching</a:t>
            </a:r>
            <a:r>
              <a:rPr lang="en-US" sz="2400">
                <a:latin typeface="Calibri"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182563"/>
            <a:ext cx="8077200" cy="579437"/>
          </a:xfrm>
          <a:prstGeom prst="rect">
            <a:avLst/>
          </a:prstGeom>
          <a:noFill/>
          <a:ln w="9525">
            <a:noFill/>
            <a:miter lim="800000"/>
            <a:headEnd/>
            <a:tailEnd/>
          </a:ln>
          <a:effectLst/>
        </p:spPr>
        <p:txBody>
          <a:bodyPr>
            <a:spAutoFit/>
          </a:bodyPr>
          <a:lstStyle/>
          <a:p>
            <a:pPr algn="ctr"/>
            <a:r>
              <a:rPr lang="en-US" sz="3200" b="1">
                <a:latin typeface="Calibri" pitchFamily="34" charset="0"/>
              </a:rPr>
              <a:t>Ferroelectric phase transition</a:t>
            </a:r>
          </a:p>
        </p:txBody>
      </p:sp>
      <p:pic>
        <p:nvPicPr>
          <p:cNvPr id="61443" name="Picture 3"/>
          <p:cNvPicPr>
            <a:picLocks noChangeAspect="1" noChangeArrowheads="1"/>
          </p:cNvPicPr>
          <p:nvPr/>
        </p:nvPicPr>
        <p:blipFill>
          <a:blip r:embed="rId2"/>
          <a:srcRect t="6430"/>
          <a:stretch>
            <a:fillRect/>
          </a:stretch>
        </p:blipFill>
        <p:spPr bwMode="auto">
          <a:xfrm>
            <a:off x="228600" y="1751013"/>
            <a:ext cx="4419600" cy="3254375"/>
          </a:xfrm>
          <a:prstGeom prst="rect">
            <a:avLst/>
          </a:prstGeom>
          <a:noFill/>
          <a:ln w="9525">
            <a:noFill/>
            <a:miter lim="800000"/>
            <a:headEnd/>
            <a:tailEnd/>
          </a:ln>
          <a:effectLst/>
        </p:spPr>
      </p:pic>
      <p:sp>
        <p:nvSpPr>
          <p:cNvPr id="61444" name="Text Box 4"/>
          <p:cNvSpPr txBox="1">
            <a:spLocks noChangeArrowheads="1"/>
          </p:cNvSpPr>
          <p:nvPr/>
        </p:nvSpPr>
        <p:spPr bwMode="auto">
          <a:xfrm>
            <a:off x="533400" y="5027613"/>
            <a:ext cx="2819400" cy="304800"/>
          </a:xfrm>
          <a:prstGeom prst="rect">
            <a:avLst/>
          </a:prstGeom>
          <a:noFill/>
          <a:ln w="9525">
            <a:noFill/>
            <a:miter lim="800000"/>
            <a:headEnd/>
            <a:tailEnd/>
          </a:ln>
          <a:effectLst/>
        </p:spPr>
        <p:txBody>
          <a:bodyPr>
            <a:spAutoFit/>
          </a:bodyPr>
          <a:lstStyle/>
          <a:p>
            <a:pPr algn="ctr"/>
            <a:r>
              <a:rPr lang="en-US" sz="1400" i="1">
                <a:latin typeface="Times New Roman" pitchFamily="18" charset="0"/>
                <a:cs typeface="Times New Roman" pitchFamily="18" charset="0"/>
              </a:rPr>
              <a:t>E. Cross, Nature </a:t>
            </a:r>
            <a:r>
              <a:rPr lang="en-US" sz="1400" b="1" i="1">
                <a:latin typeface="Times New Roman" pitchFamily="18" charset="0"/>
                <a:cs typeface="Times New Roman" pitchFamily="18" charset="0"/>
              </a:rPr>
              <a:t>432</a:t>
            </a:r>
            <a:r>
              <a:rPr lang="en-US" sz="1400" i="1">
                <a:latin typeface="Times New Roman" pitchFamily="18" charset="0"/>
                <a:cs typeface="Times New Roman" pitchFamily="18" charset="0"/>
              </a:rPr>
              <a:t>, 24 (2004).</a:t>
            </a:r>
          </a:p>
        </p:txBody>
      </p:sp>
      <p:grpSp>
        <p:nvGrpSpPr>
          <p:cNvPr id="61445" name="Group 5"/>
          <p:cNvGrpSpPr>
            <a:grpSpLocks/>
          </p:cNvGrpSpPr>
          <p:nvPr/>
        </p:nvGrpSpPr>
        <p:grpSpPr bwMode="auto">
          <a:xfrm>
            <a:off x="6172200" y="1065213"/>
            <a:ext cx="1905000" cy="1676400"/>
            <a:chOff x="960" y="1440"/>
            <a:chExt cx="1200" cy="1056"/>
          </a:xfrm>
        </p:grpSpPr>
        <p:sp>
          <p:nvSpPr>
            <p:cNvPr id="61446" name="Line 6"/>
            <p:cNvSpPr>
              <a:spLocks noChangeShapeType="1"/>
            </p:cNvSpPr>
            <p:nvPr/>
          </p:nvSpPr>
          <p:spPr bwMode="auto">
            <a:xfrm flipH="1">
              <a:off x="1248" y="1968"/>
              <a:ext cx="288" cy="0"/>
            </a:xfrm>
            <a:prstGeom prst="line">
              <a:avLst/>
            </a:prstGeom>
            <a:noFill/>
            <a:ln w="9525">
              <a:solidFill>
                <a:schemeClr val="tx1"/>
              </a:solidFill>
              <a:round/>
              <a:headEnd/>
              <a:tailEnd/>
            </a:ln>
            <a:effectLst/>
          </p:spPr>
          <p:txBody>
            <a:bodyPr/>
            <a:lstStyle/>
            <a:p>
              <a:endParaRPr lang="en-US"/>
            </a:p>
          </p:txBody>
        </p:sp>
        <p:sp>
          <p:nvSpPr>
            <p:cNvPr id="61447" name="Line 7"/>
            <p:cNvSpPr>
              <a:spLocks noChangeShapeType="1"/>
            </p:cNvSpPr>
            <p:nvPr/>
          </p:nvSpPr>
          <p:spPr bwMode="auto">
            <a:xfrm>
              <a:off x="1536" y="1968"/>
              <a:ext cx="336" cy="0"/>
            </a:xfrm>
            <a:prstGeom prst="line">
              <a:avLst/>
            </a:prstGeom>
            <a:noFill/>
            <a:ln w="9525">
              <a:solidFill>
                <a:schemeClr val="tx1"/>
              </a:solidFill>
              <a:round/>
              <a:headEnd/>
              <a:tailEnd/>
            </a:ln>
            <a:effectLst/>
          </p:spPr>
          <p:txBody>
            <a:bodyPr/>
            <a:lstStyle/>
            <a:p>
              <a:endParaRPr lang="en-US"/>
            </a:p>
          </p:txBody>
        </p:sp>
        <p:sp>
          <p:nvSpPr>
            <p:cNvPr id="61448" name="Line 8"/>
            <p:cNvSpPr>
              <a:spLocks noChangeShapeType="1"/>
            </p:cNvSpPr>
            <p:nvPr/>
          </p:nvSpPr>
          <p:spPr bwMode="auto">
            <a:xfrm>
              <a:off x="1554" y="1632"/>
              <a:ext cx="0" cy="624"/>
            </a:xfrm>
            <a:prstGeom prst="line">
              <a:avLst/>
            </a:prstGeom>
            <a:noFill/>
            <a:ln w="9525">
              <a:solidFill>
                <a:schemeClr val="tx1"/>
              </a:solidFill>
              <a:round/>
              <a:headEnd/>
              <a:tailEnd/>
            </a:ln>
            <a:effectLst/>
          </p:spPr>
          <p:txBody>
            <a:bodyPr/>
            <a:lstStyle/>
            <a:p>
              <a:endParaRPr lang="en-US"/>
            </a:p>
          </p:txBody>
        </p:sp>
        <p:sp>
          <p:nvSpPr>
            <p:cNvPr id="61449" name="Line 9"/>
            <p:cNvSpPr>
              <a:spLocks noChangeShapeType="1"/>
            </p:cNvSpPr>
            <p:nvPr/>
          </p:nvSpPr>
          <p:spPr bwMode="auto">
            <a:xfrm flipV="1">
              <a:off x="1392" y="1824"/>
              <a:ext cx="384" cy="240"/>
            </a:xfrm>
            <a:prstGeom prst="line">
              <a:avLst/>
            </a:prstGeom>
            <a:noFill/>
            <a:ln w="9525">
              <a:solidFill>
                <a:schemeClr val="tx1"/>
              </a:solidFill>
              <a:round/>
              <a:headEnd/>
              <a:tailEnd/>
            </a:ln>
            <a:effectLst/>
          </p:spPr>
          <p:txBody>
            <a:bodyPr/>
            <a:lstStyle/>
            <a:p>
              <a:endParaRPr lang="en-US"/>
            </a:p>
          </p:txBody>
        </p:sp>
        <p:sp>
          <p:nvSpPr>
            <p:cNvPr id="61450" name="Oval 10"/>
            <p:cNvSpPr>
              <a:spLocks noChangeArrowheads="1"/>
            </p:cNvSpPr>
            <p:nvPr/>
          </p:nvSpPr>
          <p:spPr bwMode="auto">
            <a:xfrm>
              <a:off x="1680" y="1776"/>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51" name="Line 11"/>
            <p:cNvSpPr>
              <a:spLocks noChangeShapeType="1"/>
            </p:cNvSpPr>
            <p:nvPr/>
          </p:nvSpPr>
          <p:spPr bwMode="auto">
            <a:xfrm flipV="1">
              <a:off x="1056" y="1536"/>
              <a:ext cx="384" cy="240"/>
            </a:xfrm>
            <a:prstGeom prst="line">
              <a:avLst/>
            </a:prstGeom>
            <a:noFill/>
            <a:ln w="9525">
              <a:solidFill>
                <a:schemeClr val="tx1"/>
              </a:solidFill>
              <a:round/>
              <a:headEnd/>
              <a:tailEnd/>
            </a:ln>
            <a:effectLst/>
          </p:spPr>
          <p:txBody>
            <a:bodyPr/>
            <a:lstStyle/>
            <a:p>
              <a:endParaRPr lang="en-US"/>
            </a:p>
          </p:txBody>
        </p:sp>
        <p:sp>
          <p:nvSpPr>
            <p:cNvPr id="61452" name="Line 12"/>
            <p:cNvSpPr>
              <a:spLocks noChangeShapeType="1"/>
            </p:cNvSpPr>
            <p:nvPr/>
          </p:nvSpPr>
          <p:spPr bwMode="auto">
            <a:xfrm flipV="1">
              <a:off x="1056" y="2160"/>
              <a:ext cx="384" cy="240"/>
            </a:xfrm>
            <a:prstGeom prst="line">
              <a:avLst/>
            </a:prstGeom>
            <a:noFill/>
            <a:ln w="9525">
              <a:solidFill>
                <a:schemeClr val="tx1"/>
              </a:solidFill>
              <a:prstDash val="dash"/>
              <a:round/>
              <a:headEnd/>
              <a:tailEnd/>
            </a:ln>
            <a:effectLst/>
          </p:spPr>
          <p:txBody>
            <a:bodyPr/>
            <a:lstStyle/>
            <a:p>
              <a:endParaRPr lang="en-US"/>
            </a:p>
          </p:txBody>
        </p:sp>
        <p:sp>
          <p:nvSpPr>
            <p:cNvPr id="61453" name="Line 13"/>
            <p:cNvSpPr>
              <a:spLocks noChangeShapeType="1"/>
            </p:cNvSpPr>
            <p:nvPr/>
          </p:nvSpPr>
          <p:spPr bwMode="auto">
            <a:xfrm flipV="1">
              <a:off x="1680" y="1536"/>
              <a:ext cx="384" cy="240"/>
            </a:xfrm>
            <a:prstGeom prst="line">
              <a:avLst/>
            </a:prstGeom>
            <a:noFill/>
            <a:ln w="9525">
              <a:solidFill>
                <a:schemeClr val="tx1"/>
              </a:solidFill>
              <a:round/>
              <a:headEnd/>
              <a:tailEnd/>
            </a:ln>
            <a:effectLst/>
          </p:spPr>
          <p:txBody>
            <a:bodyPr/>
            <a:lstStyle/>
            <a:p>
              <a:endParaRPr lang="en-US"/>
            </a:p>
          </p:txBody>
        </p:sp>
        <p:sp>
          <p:nvSpPr>
            <p:cNvPr id="61454" name="Line 14"/>
            <p:cNvSpPr>
              <a:spLocks noChangeShapeType="1"/>
            </p:cNvSpPr>
            <p:nvPr/>
          </p:nvSpPr>
          <p:spPr bwMode="auto">
            <a:xfrm flipV="1">
              <a:off x="1680" y="2160"/>
              <a:ext cx="384" cy="240"/>
            </a:xfrm>
            <a:prstGeom prst="line">
              <a:avLst/>
            </a:prstGeom>
            <a:noFill/>
            <a:ln w="9525">
              <a:solidFill>
                <a:schemeClr val="tx1"/>
              </a:solidFill>
              <a:round/>
              <a:headEnd/>
              <a:tailEnd/>
            </a:ln>
            <a:effectLst/>
          </p:spPr>
          <p:txBody>
            <a:bodyPr/>
            <a:lstStyle/>
            <a:p>
              <a:endParaRPr lang="en-US"/>
            </a:p>
          </p:txBody>
        </p:sp>
        <p:sp>
          <p:nvSpPr>
            <p:cNvPr id="61455" name="Rectangle 15"/>
            <p:cNvSpPr>
              <a:spLocks noChangeArrowheads="1"/>
            </p:cNvSpPr>
            <p:nvPr/>
          </p:nvSpPr>
          <p:spPr bwMode="auto">
            <a:xfrm>
              <a:off x="1056" y="1776"/>
              <a:ext cx="624" cy="624"/>
            </a:xfrm>
            <a:prstGeom prst="rect">
              <a:avLst/>
            </a:prstGeom>
            <a:noFill/>
            <a:ln w="9525">
              <a:solidFill>
                <a:schemeClr val="tx1"/>
              </a:solidFill>
              <a:miter lim="800000"/>
              <a:headEnd/>
              <a:tailEnd/>
            </a:ln>
            <a:effectLst/>
          </p:spPr>
          <p:txBody>
            <a:bodyPr wrap="none" anchor="ctr"/>
            <a:lstStyle/>
            <a:p>
              <a:endParaRPr lang="en-US"/>
            </a:p>
          </p:txBody>
        </p:sp>
        <p:sp>
          <p:nvSpPr>
            <p:cNvPr id="61456" name="Oval 16"/>
            <p:cNvSpPr>
              <a:spLocks noChangeArrowheads="1"/>
            </p:cNvSpPr>
            <p:nvPr/>
          </p:nvSpPr>
          <p:spPr bwMode="auto">
            <a:xfrm>
              <a:off x="960" y="1680"/>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57" name="Oval 17"/>
            <p:cNvSpPr>
              <a:spLocks noChangeArrowheads="1"/>
            </p:cNvSpPr>
            <p:nvPr/>
          </p:nvSpPr>
          <p:spPr bwMode="auto">
            <a:xfrm>
              <a:off x="1584" y="1680"/>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58" name="Oval 18"/>
            <p:cNvSpPr>
              <a:spLocks noChangeArrowheads="1"/>
            </p:cNvSpPr>
            <p:nvPr/>
          </p:nvSpPr>
          <p:spPr bwMode="auto">
            <a:xfrm>
              <a:off x="960" y="23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59" name="Oval 19"/>
            <p:cNvSpPr>
              <a:spLocks noChangeArrowheads="1"/>
            </p:cNvSpPr>
            <p:nvPr/>
          </p:nvSpPr>
          <p:spPr bwMode="auto">
            <a:xfrm>
              <a:off x="1584" y="23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grpSp>
          <p:nvGrpSpPr>
            <p:cNvPr id="61460" name="Group 20"/>
            <p:cNvGrpSpPr>
              <a:grpSpLocks/>
            </p:cNvGrpSpPr>
            <p:nvPr/>
          </p:nvGrpSpPr>
          <p:grpSpPr bwMode="auto">
            <a:xfrm>
              <a:off x="1344" y="1440"/>
              <a:ext cx="816" cy="816"/>
              <a:chOff x="1296" y="1440"/>
              <a:chExt cx="816" cy="816"/>
            </a:xfrm>
          </p:grpSpPr>
          <p:sp>
            <p:nvSpPr>
              <p:cNvPr id="61461" name="Line 21"/>
              <p:cNvSpPr>
                <a:spLocks noChangeShapeType="1"/>
              </p:cNvSpPr>
              <p:nvPr/>
            </p:nvSpPr>
            <p:spPr bwMode="auto">
              <a:xfrm>
                <a:off x="1392" y="1536"/>
                <a:ext cx="0" cy="624"/>
              </a:xfrm>
              <a:prstGeom prst="line">
                <a:avLst/>
              </a:prstGeom>
              <a:noFill/>
              <a:ln w="9525">
                <a:solidFill>
                  <a:schemeClr val="tx1"/>
                </a:solidFill>
                <a:prstDash val="dash"/>
                <a:round/>
                <a:headEnd/>
                <a:tailEnd/>
              </a:ln>
              <a:effectLst/>
            </p:spPr>
            <p:txBody>
              <a:bodyPr/>
              <a:lstStyle/>
              <a:p>
                <a:endParaRPr lang="en-US"/>
              </a:p>
            </p:txBody>
          </p:sp>
          <p:sp>
            <p:nvSpPr>
              <p:cNvPr id="61462" name="Line 22"/>
              <p:cNvSpPr>
                <a:spLocks noChangeShapeType="1"/>
              </p:cNvSpPr>
              <p:nvPr/>
            </p:nvSpPr>
            <p:spPr bwMode="auto">
              <a:xfrm>
                <a:off x="2016" y="1536"/>
                <a:ext cx="0" cy="624"/>
              </a:xfrm>
              <a:prstGeom prst="line">
                <a:avLst/>
              </a:prstGeom>
              <a:noFill/>
              <a:ln w="9525">
                <a:solidFill>
                  <a:schemeClr val="tx1"/>
                </a:solidFill>
                <a:round/>
                <a:headEnd/>
                <a:tailEnd/>
              </a:ln>
              <a:effectLst/>
            </p:spPr>
            <p:txBody>
              <a:bodyPr/>
              <a:lstStyle/>
              <a:p>
                <a:endParaRPr lang="en-US"/>
              </a:p>
            </p:txBody>
          </p:sp>
          <p:sp>
            <p:nvSpPr>
              <p:cNvPr id="61463" name="Line 23"/>
              <p:cNvSpPr>
                <a:spLocks noChangeShapeType="1"/>
              </p:cNvSpPr>
              <p:nvPr/>
            </p:nvSpPr>
            <p:spPr bwMode="auto">
              <a:xfrm>
                <a:off x="1392" y="1536"/>
                <a:ext cx="624" cy="0"/>
              </a:xfrm>
              <a:prstGeom prst="line">
                <a:avLst/>
              </a:prstGeom>
              <a:noFill/>
              <a:ln w="9525">
                <a:solidFill>
                  <a:schemeClr val="tx1"/>
                </a:solidFill>
                <a:round/>
                <a:headEnd/>
                <a:tailEnd/>
              </a:ln>
              <a:effectLst/>
            </p:spPr>
            <p:txBody>
              <a:bodyPr/>
              <a:lstStyle/>
              <a:p>
                <a:endParaRPr lang="en-US"/>
              </a:p>
            </p:txBody>
          </p:sp>
          <p:sp>
            <p:nvSpPr>
              <p:cNvPr id="61464" name="Line 24"/>
              <p:cNvSpPr>
                <a:spLocks noChangeShapeType="1"/>
              </p:cNvSpPr>
              <p:nvPr/>
            </p:nvSpPr>
            <p:spPr bwMode="auto">
              <a:xfrm>
                <a:off x="1392" y="2160"/>
                <a:ext cx="624" cy="0"/>
              </a:xfrm>
              <a:prstGeom prst="line">
                <a:avLst/>
              </a:prstGeom>
              <a:noFill/>
              <a:ln w="9525">
                <a:solidFill>
                  <a:schemeClr val="tx1"/>
                </a:solidFill>
                <a:prstDash val="dash"/>
                <a:round/>
                <a:headEnd/>
                <a:tailEnd/>
              </a:ln>
              <a:effectLst/>
            </p:spPr>
            <p:txBody>
              <a:bodyPr/>
              <a:lstStyle/>
              <a:p>
                <a:endParaRPr lang="en-US"/>
              </a:p>
            </p:txBody>
          </p:sp>
          <p:sp>
            <p:nvSpPr>
              <p:cNvPr id="61465" name="Oval 25"/>
              <p:cNvSpPr>
                <a:spLocks noChangeArrowheads="1"/>
              </p:cNvSpPr>
              <p:nvPr/>
            </p:nvSpPr>
            <p:spPr bwMode="auto">
              <a:xfrm>
                <a:off x="1296" y="1440"/>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66" name="Oval 26"/>
              <p:cNvSpPr>
                <a:spLocks noChangeArrowheads="1"/>
              </p:cNvSpPr>
              <p:nvPr/>
            </p:nvSpPr>
            <p:spPr bwMode="auto">
              <a:xfrm>
                <a:off x="1920" y="1440"/>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67" name="Oval 27"/>
              <p:cNvSpPr>
                <a:spLocks noChangeArrowheads="1"/>
              </p:cNvSpPr>
              <p:nvPr/>
            </p:nvSpPr>
            <p:spPr bwMode="auto">
              <a:xfrm>
                <a:off x="1296" y="20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68" name="Oval 28"/>
              <p:cNvSpPr>
                <a:spLocks noChangeArrowheads="1"/>
              </p:cNvSpPr>
              <p:nvPr/>
            </p:nvSpPr>
            <p:spPr bwMode="auto">
              <a:xfrm>
                <a:off x="1920" y="20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grpSp>
        <p:sp>
          <p:nvSpPr>
            <p:cNvPr id="61469" name="Oval 29"/>
            <p:cNvSpPr>
              <a:spLocks noChangeArrowheads="1"/>
            </p:cNvSpPr>
            <p:nvPr/>
          </p:nvSpPr>
          <p:spPr bwMode="auto">
            <a:xfrm>
              <a:off x="1456" y="1872"/>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1470" name="Oval 30"/>
            <p:cNvSpPr>
              <a:spLocks noChangeArrowheads="1"/>
            </p:cNvSpPr>
            <p:nvPr/>
          </p:nvSpPr>
          <p:spPr bwMode="auto">
            <a:xfrm>
              <a:off x="1796" y="189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71" name="Oval 31"/>
            <p:cNvSpPr>
              <a:spLocks noChangeArrowheads="1"/>
            </p:cNvSpPr>
            <p:nvPr/>
          </p:nvSpPr>
          <p:spPr bwMode="auto">
            <a:xfrm>
              <a:off x="1296" y="2016"/>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72" name="Oval 32"/>
            <p:cNvSpPr>
              <a:spLocks noChangeArrowheads="1"/>
            </p:cNvSpPr>
            <p:nvPr/>
          </p:nvSpPr>
          <p:spPr bwMode="auto">
            <a:xfrm>
              <a:off x="1488" y="220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73" name="Oval 33"/>
            <p:cNvSpPr>
              <a:spLocks noChangeArrowheads="1"/>
            </p:cNvSpPr>
            <p:nvPr/>
          </p:nvSpPr>
          <p:spPr bwMode="auto">
            <a:xfrm>
              <a:off x="1168" y="189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74" name="Oval 34"/>
            <p:cNvSpPr>
              <a:spLocks noChangeArrowheads="1"/>
            </p:cNvSpPr>
            <p:nvPr/>
          </p:nvSpPr>
          <p:spPr bwMode="auto">
            <a:xfrm>
              <a:off x="1488" y="158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grpSp>
      <p:sp>
        <p:nvSpPr>
          <p:cNvPr id="61475" name="Line 35"/>
          <p:cNvSpPr>
            <a:spLocks noChangeShapeType="1"/>
          </p:cNvSpPr>
          <p:nvPr/>
        </p:nvSpPr>
        <p:spPr bwMode="auto">
          <a:xfrm flipH="1">
            <a:off x="3429000" y="1674813"/>
            <a:ext cx="2590800" cy="304800"/>
          </a:xfrm>
          <a:prstGeom prst="line">
            <a:avLst/>
          </a:prstGeom>
          <a:noFill/>
          <a:ln w="9525">
            <a:solidFill>
              <a:schemeClr val="tx1"/>
            </a:solidFill>
            <a:round/>
            <a:headEnd/>
            <a:tailEnd type="triangle" w="med" len="med"/>
          </a:ln>
          <a:effectLst/>
        </p:spPr>
        <p:txBody>
          <a:bodyPr/>
          <a:lstStyle/>
          <a:p>
            <a:endParaRPr lang="en-US"/>
          </a:p>
        </p:txBody>
      </p:sp>
      <p:grpSp>
        <p:nvGrpSpPr>
          <p:cNvPr id="61476" name="Group 36"/>
          <p:cNvGrpSpPr>
            <a:grpSpLocks/>
          </p:cNvGrpSpPr>
          <p:nvPr/>
        </p:nvGrpSpPr>
        <p:grpSpPr bwMode="auto">
          <a:xfrm>
            <a:off x="6172200" y="4113213"/>
            <a:ext cx="1905000" cy="1981200"/>
            <a:chOff x="4464" y="2448"/>
            <a:chExt cx="1200" cy="1248"/>
          </a:xfrm>
        </p:grpSpPr>
        <p:sp>
          <p:nvSpPr>
            <p:cNvPr id="61477" name="Line 37"/>
            <p:cNvSpPr>
              <a:spLocks noChangeShapeType="1"/>
            </p:cNvSpPr>
            <p:nvPr/>
          </p:nvSpPr>
          <p:spPr bwMode="auto">
            <a:xfrm>
              <a:off x="5040" y="2976"/>
              <a:ext cx="384" cy="144"/>
            </a:xfrm>
            <a:prstGeom prst="line">
              <a:avLst/>
            </a:prstGeom>
            <a:noFill/>
            <a:ln w="19050">
              <a:solidFill>
                <a:srgbClr val="FF0000"/>
              </a:solidFill>
              <a:round/>
              <a:headEnd/>
              <a:tailEnd/>
            </a:ln>
            <a:effectLst/>
          </p:spPr>
          <p:txBody>
            <a:bodyPr/>
            <a:lstStyle/>
            <a:p>
              <a:endParaRPr lang="en-US"/>
            </a:p>
          </p:txBody>
        </p:sp>
        <p:sp>
          <p:nvSpPr>
            <p:cNvPr id="61478" name="Line 38"/>
            <p:cNvSpPr>
              <a:spLocks noChangeShapeType="1"/>
            </p:cNvSpPr>
            <p:nvPr/>
          </p:nvSpPr>
          <p:spPr bwMode="auto">
            <a:xfrm flipV="1">
              <a:off x="4704" y="2976"/>
              <a:ext cx="336" cy="144"/>
            </a:xfrm>
            <a:prstGeom prst="line">
              <a:avLst/>
            </a:prstGeom>
            <a:noFill/>
            <a:ln w="19050">
              <a:solidFill>
                <a:srgbClr val="FF0000"/>
              </a:solidFill>
              <a:round/>
              <a:headEnd/>
              <a:tailEnd/>
            </a:ln>
            <a:effectLst/>
          </p:spPr>
          <p:txBody>
            <a:bodyPr/>
            <a:lstStyle/>
            <a:p>
              <a:endParaRPr lang="en-US"/>
            </a:p>
          </p:txBody>
        </p:sp>
        <p:sp>
          <p:nvSpPr>
            <p:cNvPr id="61479" name="Line 39"/>
            <p:cNvSpPr>
              <a:spLocks noChangeShapeType="1"/>
            </p:cNvSpPr>
            <p:nvPr/>
          </p:nvSpPr>
          <p:spPr bwMode="auto">
            <a:xfrm flipV="1">
              <a:off x="5040" y="2976"/>
              <a:ext cx="192" cy="0"/>
            </a:xfrm>
            <a:prstGeom prst="line">
              <a:avLst/>
            </a:prstGeom>
            <a:noFill/>
            <a:ln w="19050">
              <a:solidFill>
                <a:srgbClr val="FF0000"/>
              </a:solidFill>
              <a:round/>
              <a:headEnd/>
              <a:tailEnd/>
            </a:ln>
            <a:effectLst/>
          </p:spPr>
          <p:txBody>
            <a:bodyPr/>
            <a:lstStyle/>
            <a:p>
              <a:endParaRPr lang="en-US"/>
            </a:p>
          </p:txBody>
        </p:sp>
        <p:sp>
          <p:nvSpPr>
            <p:cNvPr id="61480" name="Line 40"/>
            <p:cNvSpPr>
              <a:spLocks noChangeShapeType="1"/>
            </p:cNvSpPr>
            <p:nvPr/>
          </p:nvSpPr>
          <p:spPr bwMode="auto">
            <a:xfrm flipV="1">
              <a:off x="5059" y="2736"/>
              <a:ext cx="0" cy="768"/>
            </a:xfrm>
            <a:prstGeom prst="line">
              <a:avLst/>
            </a:prstGeom>
            <a:noFill/>
            <a:ln w="25400">
              <a:solidFill>
                <a:srgbClr val="FF0000"/>
              </a:solidFill>
              <a:round/>
              <a:headEnd/>
              <a:tailEnd/>
            </a:ln>
            <a:effectLst/>
          </p:spPr>
          <p:txBody>
            <a:bodyPr/>
            <a:lstStyle/>
            <a:p>
              <a:endParaRPr lang="en-US"/>
            </a:p>
          </p:txBody>
        </p:sp>
        <p:sp>
          <p:nvSpPr>
            <p:cNvPr id="61481" name="Oval 41"/>
            <p:cNvSpPr>
              <a:spLocks noChangeArrowheads="1"/>
            </p:cNvSpPr>
            <p:nvPr/>
          </p:nvSpPr>
          <p:spPr bwMode="auto">
            <a:xfrm>
              <a:off x="5184" y="288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82" name="Line 42"/>
            <p:cNvSpPr>
              <a:spLocks noChangeShapeType="1"/>
            </p:cNvSpPr>
            <p:nvPr/>
          </p:nvSpPr>
          <p:spPr bwMode="auto">
            <a:xfrm flipV="1">
              <a:off x="4560" y="2544"/>
              <a:ext cx="384" cy="240"/>
            </a:xfrm>
            <a:prstGeom prst="line">
              <a:avLst/>
            </a:prstGeom>
            <a:noFill/>
            <a:ln w="9525">
              <a:solidFill>
                <a:schemeClr val="tx1"/>
              </a:solidFill>
              <a:round/>
              <a:headEnd/>
              <a:tailEnd/>
            </a:ln>
            <a:effectLst/>
          </p:spPr>
          <p:txBody>
            <a:bodyPr/>
            <a:lstStyle/>
            <a:p>
              <a:endParaRPr lang="en-US"/>
            </a:p>
          </p:txBody>
        </p:sp>
        <p:sp>
          <p:nvSpPr>
            <p:cNvPr id="61483" name="Line 43"/>
            <p:cNvSpPr>
              <a:spLocks noChangeShapeType="1"/>
            </p:cNvSpPr>
            <p:nvPr/>
          </p:nvSpPr>
          <p:spPr bwMode="auto">
            <a:xfrm flipV="1">
              <a:off x="4560" y="3360"/>
              <a:ext cx="384" cy="240"/>
            </a:xfrm>
            <a:prstGeom prst="line">
              <a:avLst/>
            </a:prstGeom>
            <a:noFill/>
            <a:ln w="9525">
              <a:solidFill>
                <a:schemeClr val="tx1"/>
              </a:solidFill>
              <a:prstDash val="dash"/>
              <a:round/>
              <a:headEnd/>
              <a:tailEnd/>
            </a:ln>
            <a:effectLst/>
          </p:spPr>
          <p:txBody>
            <a:bodyPr/>
            <a:lstStyle/>
            <a:p>
              <a:endParaRPr lang="en-US"/>
            </a:p>
          </p:txBody>
        </p:sp>
        <p:sp>
          <p:nvSpPr>
            <p:cNvPr id="61484" name="Line 44"/>
            <p:cNvSpPr>
              <a:spLocks noChangeShapeType="1"/>
            </p:cNvSpPr>
            <p:nvPr/>
          </p:nvSpPr>
          <p:spPr bwMode="auto">
            <a:xfrm flipV="1">
              <a:off x="5184" y="2544"/>
              <a:ext cx="384" cy="240"/>
            </a:xfrm>
            <a:prstGeom prst="line">
              <a:avLst/>
            </a:prstGeom>
            <a:noFill/>
            <a:ln w="9525">
              <a:solidFill>
                <a:schemeClr val="tx1"/>
              </a:solidFill>
              <a:round/>
              <a:headEnd/>
              <a:tailEnd/>
            </a:ln>
            <a:effectLst/>
          </p:spPr>
          <p:txBody>
            <a:bodyPr/>
            <a:lstStyle/>
            <a:p>
              <a:endParaRPr lang="en-US"/>
            </a:p>
          </p:txBody>
        </p:sp>
        <p:sp>
          <p:nvSpPr>
            <p:cNvPr id="61485" name="Line 45"/>
            <p:cNvSpPr>
              <a:spLocks noChangeShapeType="1"/>
            </p:cNvSpPr>
            <p:nvPr/>
          </p:nvSpPr>
          <p:spPr bwMode="auto">
            <a:xfrm flipV="1">
              <a:off x="5184" y="3360"/>
              <a:ext cx="384" cy="240"/>
            </a:xfrm>
            <a:prstGeom prst="line">
              <a:avLst/>
            </a:prstGeom>
            <a:noFill/>
            <a:ln w="9525">
              <a:solidFill>
                <a:schemeClr val="tx1"/>
              </a:solidFill>
              <a:round/>
              <a:headEnd/>
              <a:tailEnd/>
            </a:ln>
            <a:effectLst/>
          </p:spPr>
          <p:txBody>
            <a:bodyPr/>
            <a:lstStyle/>
            <a:p>
              <a:endParaRPr lang="en-US"/>
            </a:p>
          </p:txBody>
        </p:sp>
        <p:sp>
          <p:nvSpPr>
            <p:cNvPr id="61486" name="Rectangle 46"/>
            <p:cNvSpPr>
              <a:spLocks noChangeArrowheads="1"/>
            </p:cNvSpPr>
            <p:nvPr/>
          </p:nvSpPr>
          <p:spPr bwMode="auto">
            <a:xfrm>
              <a:off x="4560"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1487" name="Oval 47"/>
            <p:cNvSpPr>
              <a:spLocks noChangeArrowheads="1"/>
            </p:cNvSpPr>
            <p:nvPr/>
          </p:nvSpPr>
          <p:spPr bwMode="auto">
            <a:xfrm>
              <a:off x="446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88" name="Oval 48"/>
            <p:cNvSpPr>
              <a:spLocks noChangeArrowheads="1"/>
            </p:cNvSpPr>
            <p:nvPr/>
          </p:nvSpPr>
          <p:spPr bwMode="auto">
            <a:xfrm>
              <a:off x="446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89" name="Line 49"/>
            <p:cNvSpPr>
              <a:spLocks noChangeShapeType="1"/>
            </p:cNvSpPr>
            <p:nvPr/>
          </p:nvSpPr>
          <p:spPr bwMode="auto">
            <a:xfrm>
              <a:off x="4944" y="2544"/>
              <a:ext cx="0" cy="816"/>
            </a:xfrm>
            <a:prstGeom prst="line">
              <a:avLst/>
            </a:prstGeom>
            <a:noFill/>
            <a:ln w="9525">
              <a:solidFill>
                <a:schemeClr val="tx1"/>
              </a:solidFill>
              <a:prstDash val="dash"/>
              <a:round/>
              <a:headEnd/>
              <a:tailEnd/>
            </a:ln>
            <a:effectLst/>
          </p:spPr>
          <p:txBody>
            <a:bodyPr/>
            <a:lstStyle/>
            <a:p>
              <a:endParaRPr lang="en-US"/>
            </a:p>
          </p:txBody>
        </p:sp>
        <p:sp>
          <p:nvSpPr>
            <p:cNvPr id="61490" name="Line 50"/>
            <p:cNvSpPr>
              <a:spLocks noChangeShapeType="1"/>
            </p:cNvSpPr>
            <p:nvPr/>
          </p:nvSpPr>
          <p:spPr bwMode="auto">
            <a:xfrm>
              <a:off x="5568" y="2544"/>
              <a:ext cx="0" cy="816"/>
            </a:xfrm>
            <a:prstGeom prst="line">
              <a:avLst/>
            </a:prstGeom>
            <a:noFill/>
            <a:ln w="9525">
              <a:solidFill>
                <a:schemeClr val="tx1"/>
              </a:solidFill>
              <a:round/>
              <a:headEnd/>
              <a:tailEnd/>
            </a:ln>
            <a:effectLst/>
          </p:spPr>
          <p:txBody>
            <a:bodyPr/>
            <a:lstStyle/>
            <a:p>
              <a:endParaRPr lang="en-US"/>
            </a:p>
          </p:txBody>
        </p:sp>
        <p:sp>
          <p:nvSpPr>
            <p:cNvPr id="61491" name="Line 51"/>
            <p:cNvSpPr>
              <a:spLocks noChangeShapeType="1"/>
            </p:cNvSpPr>
            <p:nvPr/>
          </p:nvSpPr>
          <p:spPr bwMode="auto">
            <a:xfrm>
              <a:off x="4944" y="2544"/>
              <a:ext cx="624" cy="0"/>
            </a:xfrm>
            <a:prstGeom prst="line">
              <a:avLst/>
            </a:prstGeom>
            <a:noFill/>
            <a:ln w="9525">
              <a:solidFill>
                <a:schemeClr val="tx1"/>
              </a:solidFill>
              <a:round/>
              <a:headEnd/>
              <a:tailEnd/>
            </a:ln>
            <a:effectLst/>
          </p:spPr>
          <p:txBody>
            <a:bodyPr/>
            <a:lstStyle/>
            <a:p>
              <a:endParaRPr lang="en-US"/>
            </a:p>
          </p:txBody>
        </p:sp>
        <p:sp>
          <p:nvSpPr>
            <p:cNvPr id="61492" name="Line 52"/>
            <p:cNvSpPr>
              <a:spLocks noChangeShapeType="1"/>
            </p:cNvSpPr>
            <p:nvPr/>
          </p:nvSpPr>
          <p:spPr bwMode="auto">
            <a:xfrm>
              <a:off x="4944" y="3360"/>
              <a:ext cx="624" cy="0"/>
            </a:xfrm>
            <a:prstGeom prst="line">
              <a:avLst/>
            </a:prstGeom>
            <a:noFill/>
            <a:ln w="9525">
              <a:solidFill>
                <a:schemeClr val="tx1"/>
              </a:solidFill>
              <a:prstDash val="dash"/>
              <a:round/>
              <a:headEnd/>
              <a:tailEnd/>
            </a:ln>
            <a:effectLst/>
          </p:spPr>
          <p:txBody>
            <a:bodyPr/>
            <a:lstStyle/>
            <a:p>
              <a:endParaRPr lang="en-US"/>
            </a:p>
          </p:txBody>
        </p:sp>
        <p:sp>
          <p:nvSpPr>
            <p:cNvPr id="61493" name="Oval 53"/>
            <p:cNvSpPr>
              <a:spLocks noChangeArrowheads="1"/>
            </p:cNvSpPr>
            <p:nvPr/>
          </p:nvSpPr>
          <p:spPr bwMode="auto">
            <a:xfrm>
              <a:off x="484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94" name="Oval 54"/>
            <p:cNvSpPr>
              <a:spLocks noChangeArrowheads="1"/>
            </p:cNvSpPr>
            <p:nvPr/>
          </p:nvSpPr>
          <p:spPr bwMode="auto">
            <a:xfrm>
              <a:off x="5472"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95" name="Oval 55"/>
            <p:cNvSpPr>
              <a:spLocks noChangeArrowheads="1"/>
            </p:cNvSpPr>
            <p:nvPr/>
          </p:nvSpPr>
          <p:spPr bwMode="auto">
            <a:xfrm>
              <a:off x="484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96" name="Oval 56"/>
            <p:cNvSpPr>
              <a:spLocks noChangeArrowheads="1"/>
            </p:cNvSpPr>
            <p:nvPr/>
          </p:nvSpPr>
          <p:spPr bwMode="auto">
            <a:xfrm>
              <a:off x="5472"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497" name="Oval 57"/>
            <p:cNvSpPr>
              <a:spLocks noChangeArrowheads="1"/>
            </p:cNvSpPr>
            <p:nvPr/>
          </p:nvSpPr>
          <p:spPr bwMode="auto">
            <a:xfrm>
              <a:off x="4960" y="2880"/>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1498" name="Oval 58"/>
            <p:cNvSpPr>
              <a:spLocks noChangeArrowheads="1"/>
            </p:cNvSpPr>
            <p:nvPr/>
          </p:nvSpPr>
          <p:spPr bwMode="auto">
            <a:xfrm>
              <a:off x="5300"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499" name="Oval 59"/>
            <p:cNvSpPr>
              <a:spLocks noChangeArrowheads="1"/>
            </p:cNvSpPr>
            <p:nvPr/>
          </p:nvSpPr>
          <p:spPr bwMode="auto">
            <a:xfrm>
              <a:off x="4992" y="3456"/>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500" name="Oval 60"/>
            <p:cNvSpPr>
              <a:spLocks noChangeArrowheads="1"/>
            </p:cNvSpPr>
            <p:nvPr/>
          </p:nvSpPr>
          <p:spPr bwMode="auto">
            <a:xfrm>
              <a:off x="4672"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501" name="Oval 61"/>
            <p:cNvSpPr>
              <a:spLocks noChangeArrowheads="1"/>
            </p:cNvSpPr>
            <p:nvPr/>
          </p:nvSpPr>
          <p:spPr bwMode="auto">
            <a:xfrm>
              <a:off x="4992" y="264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502" name="Line 62"/>
            <p:cNvSpPr>
              <a:spLocks noChangeShapeType="1"/>
            </p:cNvSpPr>
            <p:nvPr/>
          </p:nvSpPr>
          <p:spPr bwMode="auto">
            <a:xfrm flipH="1">
              <a:off x="4848" y="2976"/>
              <a:ext cx="192" cy="240"/>
            </a:xfrm>
            <a:prstGeom prst="line">
              <a:avLst/>
            </a:prstGeom>
            <a:noFill/>
            <a:ln w="19050">
              <a:solidFill>
                <a:srgbClr val="FF0000"/>
              </a:solidFill>
              <a:round/>
              <a:headEnd/>
              <a:tailEnd/>
            </a:ln>
            <a:effectLst/>
          </p:spPr>
          <p:txBody>
            <a:bodyPr/>
            <a:lstStyle/>
            <a:p>
              <a:endParaRPr lang="en-US"/>
            </a:p>
          </p:txBody>
        </p:sp>
        <p:sp>
          <p:nvSpPr>
            <p:cNvPr id="61503" name="Oval 63"/>
            <p:cNvSpPr>
              <a:spLocks noChangeArrowheads="1"/>
            </p:cNvSpPr>
            <p:nvPr/>
          </p:nvSpPr>
          <p:spPr bwMode="auto">
            <a:xfrm>
              <a:off x="4800" y="312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1504" name="Oval 64"/>
            <p:cNvSpPr>
              <a:spLocks noChangeArrowheads="1"/>
            </p:cNvSpPr>
            <p:nvPr/>
          </p:nvSpPr>
          <p:spPr bwMode="auto">
            <a:xfrm>
              <a:off x="5088"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1505" name="Oval 65"/>
            <p:cNvSpPr>
              <a:spLocks noChangeArrowheads="1"/>
            </p:cNvSpPr>
            <p:nvPr/>
          </p:nvSpPr>
          <p:spPr bwMode="auto">
            <a:xfrm>
              <a:off x="5088"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grpSp>
      <p:sp>
        <p:nvSpPr>
          <p:cNvPr id="61506" name="AutoShape 66"/>
          <p:cNvSpPr>
            <a:spLocks noChangeArrowheads="1"/>
          </p:cNvSpPr>
          <p:nvPr/>
        </p:nvSpPr>
        <p:spPr bwMode="auto">
          <a:xfrm>
            <a:off x="6553200" y="2970213"/>
            <a:ext cx="1066800" cy="609600"/>
          </a:xfrm>
          <a:prstGeom prst="downArrow">
            <a:avLst>
              <a:gd name="adj1" fmla="val 50000"/>
              <a:gd name="adj2" fmla="val 25000"/>
            </a:avLst>
          </a:prstGeom>
          <a:solidFill>
            <a:srgbClr val="33CCCC"/>
          </a:solidFill>
          <a:ln w="9525">
            <a:noFill/>
            <a:miter lim="800000"/>
            <a:headEnd/>
            <a:tailEnd/>
          </a:ln>
          <a:effectLst/>
        </p:spPr>
        <p:txBody>
          <a:bodyPr vert="eaVert" wrap="none" anchor="ctr"/>
          <a:lstStyle/>
          <a:p>
            <a:endParaRPr lang="en-US"/>
          </a:p>
        </p:txBody>
      </p:sp>
      <p:sp>
        <p:nvSpPr>
          <p:cNvPr id="61507" name="Line 67"/>
          <p:cNvSpPr>
            <a:spLocks noChangeShapeType="1"/>
          </p:cNvSpPr>
          <p:nvPr/>
        </p:nvSpPr>
        <p:spPr bwMode="auto">
          <a:xfrm flipH="1" flipV="1">
            <a:off x="3429000" y="2513013"/>
            <a:ext cx="1676400" cy="914400"/>
          </a:xfrm>
          <a:prstGeom prst="line">
            <a:avLst/>
          </a:prstGeom>
          <a:noFill/>
          <a:ln w="9525">
            <a:solidFill>
              <a:schemeClr val="tx1"/>
            </a:solidFill>
            <a:round/>
            <a:headEnd/>
            <a:tailEnd type="triangle" w="med" len="med"/>
          </a:ln>
          <a:effectLst/>
        </p:spPr>
        <p:txBody>
          <a:bodyPr/>
          <a:lstStyle/>
          <a:p>
            <a:endParaRPr lang="en-US"/>
          </a:p>
        </p:txBody>
      </p:sp>
      <p:sp>
        <p:nvSpPr>
          <p:cNvPr id="61508" name="Text Box 68"/>
          <p:cNvSpPr txBox="1">
            <a:spLocks noChangeArrowheads="1"/>
          </p:cNvSpPr>
          <p:nvPr/>
        </p:nvSpPr>
        <p:spPr bwMode="auto">
          <a:xfrm>
            <a:off x="5334000" y="968375"/>
            <a:ext cx="752475" cy="396875"/>
          </a:xfrm>
          <a:prstGeom prst="rect">
            <a:avLst/>
          </a:prstGeom>
          <a:noFill/>
          <a:ln w="9525">
            <a:noFill/>
            <a:miter lim="800000"/>
            <a:headEnd/>
            <a:tailEnd/>
          </a:ln>
          <a:effectLst/>
        </p:spPr>
        <p:txBody>
          <a:bodyPr wrap="none">
            <a:spAutoFit/>
          </a:bodyPr>
          <a:lstStyle/>
          <a:p>
            <a:r>
              <a:rPr lang="en-US" sz="2000">
                <a:latin typeface="Calibri" pitchFamily="34" charset="0"/>
              </a:rPr>
              <a:t>Cubic</a:t>
            </a:r>
          </a:p>
        </p:txBody>
      </p:sp>
      <p:sp>
        <p:nvSpPr>
          <p:cNvPr id="61509" name="Text Box 69"/>
          <p:cNvSpPr txBox="1">
            <a:spLocks noChangeArrowheads="1"/>
          </p:cNvSpPr>
          <p:nvPr/>
        </p:nvSpPr>
        <p:spPr bwMode="auto">
          <a:xfrm>
            <a:off x="4800600" y="3635375"/>
            <a:ext cx="3598863" cy="396875"/>
          </a:xfrm>
          <a:prstGeom prst="rect">
            <a:avLst/>
          </a:prstGeom>
          <a:noFill/>
          <a:ln w="9525">
            <a:noFill/>
            <a:miter lim="800000"/>
            <a:headEnd/>
            <a:tailEnd/>
          </a:ln>
          <a:effectLst/>
        </p:spPr>
        <p:txBody>
          <a:bodyPr wrap="none">
            <a:spAutoFit/>
          </a:bodyPr>
          <a:lstStyle/>
          <a:p>
            <a:r>
              <a:rPr lang="en-US" sz="2000">
                <a:latin typeface="Calibri" pitchFamily="34" charset="0"/>
              </a:rPr>
              <a:t>Tetragonal non-centrosymmetric</a:t>
            </a:r>
          </a:p>
        </p:txBody>
      </p:sp>
      <p:sp>
        <p:nvSpPr>
          <p:cNvPr id="61510" name="Text Box 70"/>
          <p:cNvSpPr txBox="1">
            <a:spLocks noChangeArrowheads="1"/>
          </p:cNvSpPr>
          <p:nvPr/>
        </p:nvSpPr>
        <p:spPr bwMode="auto">
          <a:xfrm>
            <a:off x="242888" y="1074738"/>
            <a:ext cx="4049712" cy="457200"/>
          </a:xfrm>
          <a:prstGeom prst="rect">
            <a:avLst/>
          </a:prstGeom>
          <a:noFill/>
          <a:ln w="9525">
            <a:noFill/>
            <a:miter lim="800000"/>
            <a:headEnd/>
            <a:tailEnd/>
          </a:ln>
          <a:effectLst/>
        </p:spPr>
        <p:txBody>
          <a:bodyPr wrap="none">
            <a:spAutoFit/>
          </a:bodyPr>
          <a:lstStyle/>
          <a:p>
            <a:r>
              <a:rPr lang="en-US" sz="2400">
                <a:latin typeface="Calibri" pitchFamily="34" charset="0"/>
              </a:rPr>
              <a:t>Pb(ZrTi)O</a:t>
            </a:r>
            <a:r>
              <a:rPr lang="en-US" sz="2400" baseline="-25000">
                <a:latin typeface="Calibri" pitchFamily="34" charset="0"/>
              </a:rPr>
              <a:t>3</a:t>
            </a:r>
            <a:r>
              <a:rPr lang="en-US" sz="2400">
                <a:latin typeface="Calibri" pitchFamily="34" charset="0"/>
              </a:rPr>
              <a:t> (PZT) phase diagram</a:t>
            </a:r>
          </a:p>
        </p:txBody>
      </p:sp>
      <p:sp>
        <p:nvSpPr>
          <p:cNvPr id="61511" name="Text Box 71"/>
          <p:cNvSpPr txBox="1">
            <a:spLocks noChangeArrowheads="1"/>
          </p:cNvSpPr>
          <p:nvPr/>
        </p:nvSpPr>
        <p:spPr bwMode="auto">
          <a:xfrm>
            <a:off x="8007350" y="912813"/>
            <a:ext cx="450850" cy="366712"/>
          </a:xfrm>
          <a:prstGeom prst="rect">
            <a:avLst/>
          </a:prstGeom>
          <a:noFill/>
          <a:ln w="9525">
            <a:noFill/>
            <a:miter lim="800000"/>
            <a:headEnd/>
            <a:tailEnd/>
          </a:ln>
          <a:effectLst/>
        </p:spPr>
        <p:txBody>
          <a:bodyPr wrap="none">
            <a:spAutoFit/>
          </a:bodyPr>
          <a:lstStyle/>
          <a:p>
            <a:r>
              <a:rPr lang="en-US" b="1">
                <a:solidFill>
                  <a:srgbClr val="45A0A7"/>
                </a:solidFill>
                <a:latin typeface="Times New Roman" pitchFamily="18" charset="0"/>
              </a:rPr>
              <a:t>Pb</a:t>
            </a:r>
          </a:p>
        </p:txBody>
      </p:sp>
      <p:sp>
        <p:nvSpPr>
          <p:cNvPr id="61512" name="Text Box 72"/>
          <p:cNvSpPr txBox="1">
            <a:spLocks noChangeArrowheads="1"/>
          </p:cNvSpPr>
          <p:nvPr/>
        </p:nvSpPr>
        <p:spPr bwMode="auto">
          <a:xfrm>
            <a:off x="6629400" y="1536700"/>
            <a:ext cx="400050" cy="366713"/>
          </a:xfrm>
          <a:prstGeom prst="rect">
            <a:avLst/>
          </a:prstGeom>
          <a:noFill/>
          <a:ln w="9525">
            <a:noFill/>
            <a:miter lim="800000"/>
            <a:headEnd/>
            <a:tailEnd/>
          </a:ln>
          <a:effectLst/>
        </p:spPr>
        <p:txBody>
          <a:bodyPr wrap="none">
            <a:spAutoFit/>
          </a:bodyPr>
          <a:lstStyle/>
          <a:p>
            <a:r>
              <a:rPr lang="en-US" b="1">
                <a:solidFill>
                  <a:srgbClr val="FF6600"/>
                </a:solidFill>
                <a:latin typeface="Times New Roman" pitchFamily="18" charset="0"/>
              </a:rPr>
              <a:t>Ti</a:t>
            </a:r>
          </a:p>
        </p:txBody>
      </p:sp>
      <p:sp>
        <p:nvSpPr>
          <p:cNvPr id="61513" name="Text Box 73"/>
          <p:cNvSpPr txBox="1">
            <a:spLocks noChangeArrowheads="1"/>
          </p:cNvSpPr>
          <p:nvPr/>
        </p:nvSpPr>
        <p:spPr bwMode="auto">
          <a:xfrm>
            <a:off x="7562850" y="1522413"/>
            <a:ext cx="361950" cy="366712"/>
          </a:xfrm>
          <a:prstGeom prst="rect">
            <a:avLst/>
          </a:prstGeom>
          <a:noFill/>
          <a:ln w="9525">
            <a:noFill/>
            <a:miter lim="800000"/>
            <a:headEnd/>
            <a:tailEnd/>
          </a:ln>
          <a:effectLst/>
        </p:spPr>
        <p:txBody>
          <a:bodyPr wrap="none">
            <a:spAutoFit/>
          </a:bodyPr>
          <a:lstStyle/>
          <a:p>
            <a:r>
              <a:rPr lang="en-US" b="1">
                <a:solidFill>
                  <a:srgbClr val="0000FF"/>
                </a:solidFill>
                <a:latin typeface="Times New Roman" pitchFamily="18" charset="0"/>
              </a:rPr>
              <a:t>O</a:t>
            </a:r>
          </a:p>
        </p:txBody>
      </p:sp>
      <p:grpSp>
        <p:nvGrpSpPr>
          <p:cNvPr id="61514" name="Group 74"/>
          <p:cNvGrpSpPr>
            <a:grpSpLocks/>
          </p:cNvGrpSpPr>
          <p:nvPr/>
        </p:nvGrpSpPr>
        <p:grpSpPr bwMode="auto">
          <a:xfrm>
            <a:off x="5715000" y="5027613"/>
            <a:ext cx="533400" cy="990600"/>
            <a:chOff x="384" y="1392"/>
            <a:chExt cx="336" cy="624"/>
          </a:xfrm>
        </p:grpSpPr>
        <p:sp>
          <p:nvSpPr>
            <p:cNvPr id="61515" name="AutoShape 75"/>
            <p:cNvSpPr>
              <a:spLocks noChangeArrowheads="1"/>
            </p:cNvSpPr>
            <p:nvPr/>
          </p:nvSpPr>
          <p:spPr bwMode="auto">
            <a:xfrm>
              <a:off x="384" y="1392"/>
              <a:ext cx="336" cy="624"/>
            </a:xfrm>
            <a:prstGeom prst="upArrow">
              <a:avLst>
                <a:gd name="adj1" fmla="val 50000"/>
                <a:gd name="adj2" fmla="val 46429"/>
              </a:avLst>
            </a:prstGeom>
            <a:solidFill>
              <a:schemeClr val="tx1"/>
            </a:solidFill>
            <a:ln w="9525">
              <a:noFill/>
              <a:miter lim="800000"/>
              <a:headEnd/>
              <a:tailEnd/>
            </a:ln>
            <a:effectLst/>
          </p:spPr>
          <p:txBody>
            <a:bodyPr vert="eaVert" wrap="none" anchor="ctr"/>
            <a:lstStyle/>
            <a:p>
              <a:pPr algn="ctr"/>
              <a:endParaRPr lang="en-US" b="1"/>
            </a:p>
          </p:txBody>
        </p:sp>
        <p:sp>
          <p:nvSpPr>
            <p:cNvPr id="61516" name="Text Box 76"/>
            <p:cNvSpPr txBox="1">
              <a:spLocks noChangeArrowheads="1"/>
            </p:cNvSpPr>
            <p:nvPr/>
          </p:nvSpPr>
          <p:spPr bwMode="auto">
            <a:xfrm>
              <a:off x="432" y="1584"/>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sp>
        <p:nvSpPr>
          <p:cNvPr id="61517" name="Line 77"/>
          <p:cNvSpPr>
            <a:spLocks noChangeShapeType="1"/>
          </p:cNvSpPr>
          <p:nvPr/>
        </p:nvSpPr>
        <p:spPr bwMode="auto">
          <a:xfrm>
            <a:off x="3429000" y="1827213"/>
            <a:ext cx="0" cy="2590800"/>
          </a:xfrm>
          <a:prstGeom prst="line">
            <a:avLst/>
          </a:prstGeom>
          <a:noFill/>
          <a:ln w="50800">
            <a:solidFill>
              <a:srgbClr val="FF0000"/>
            </a:solidFill>
            <a:round/>
            <a:headEnd/>
            <a:tailEnd/>
          </a:ln>
          <a:effectLst/>
        </p:spPr>
        <p:txBody>
          <a:bodyPr/>
          <a:lstStyle/>
          <a:p>
            <a:endParaRPr lang="en-US"/>
          </a:p>
        </p:txBody>
      </p:sp>
      <p:sp>
        <p:nvSpPr>
          <p:cNvPr id="61518" name="Text Box 78"/>
          <p:cNvSpPr txBox="1">
            <a:spLocks noChangeArrowheads="1"/>
          </p:cNvSpPr>
          <p:nvPr/>
        </p:nvSpPr>
        <p:spPr bwMode="auto">
          <a:xfrm>
            <a:off x="381000" y="5561013"/>
            <a:ext cx="4876800" cy="915987"/>
          </a:xfrm>
          <a:prstGeom prst="rect">
            <a:avLst/>
          </a:prstGeom>
          <a:noFill/>
          <a:ln w="9525">
            <a:noFill/>
            <a:miter lim="800000"/>
            <a:headEnd/>
            <a:tailEnd/>
          </a:ln>
          <a:effectLst/>
        </p:spPr>
        <p:txBody>
          <a:bodyPr>
            <a:spAutoFit/>
          </a:bodyPr>
          <a:lstStyle/>
          <a:p>
            <a:r>
              <a:rPr lang="en-US">
                <a:latin typeface="Calibri" pitchFamily="34" charset="0"/>
              </a:rPr>
              <a:t>Examples:  perovskite ferroelectrics  (BaTiO</a:t>
            </a:r>
            <a:r>
              <a:rPr lang="en-US" baseline="-25000">
                <a:latin typeface="Calibri" pitchFamily="34" charset="0"/>
              </a:rPr>
              <a:t>3</a:t>
            </a:r>
            <a:r>
              <a:rPr lang="en-US">
                <a:latin typeface="Calibri" pitchFamily="34" charset="0"/>
              </a:rPr>
              <a:t>, Pb(ZrTi)O</a:t>
            </a:r>
            <a:r>
              <a:rPr lang="en-US" baseline="-25000">
                <a:latin typeface="Calibri" pitchFamily="34" charset="0"/>
              </a:rPr>
              <a:t>3</a:t>
            </a:r>
            <a:r>
              <a:rPr lang="en-US">
                <a:latin typeface="Calibri" pitchFamily="34" charset="0"/>
              </a:rPr>
              <a:t>), liquid crystal ferroelectrics, organic ferroelectrics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1"/>
          <p:cNvPicPr>
            <a:picLocks noChangeAspect="1" noChangeArrowheads="1"/>
          </p:cNvPicPr>
          <p:nvPr/>
        </p:nvPicPr>
        <p:blipFill>
          <a:blip r:embed="rId2"/>
          <a:srcRect/>
          <a:stretch>
            <a:fillRect/>
          </a:stretch>
        </p:blipFill>
        <p:spPr bwMode="auto">
          <a:xfrm>
            <a:off x="3733800" y="1290638"/>
            <a:ext cx="2444750" cy="3052762"/>
          </a:xfrm>
          <a:prstGeom prst="rect">
            <a:avLst/>
          </a:prstGeom>
          <a:noFill/>
        </p:spPr>
      </p:pic>
      <p:sp>
        <p:nvSpPr>
          <p:cNvPr id="62467" name="Text Box 3"/>
          <p:cNvSpPr txBox="1">
            <a:spLocks noChangeArrowheads="1"/>
          </p:cNvSpPr>
          <p:nvPr/>
        </p:nvSpPr>
        <p:spPr bwMode="auto">
          <a:xfrm>
            <a:off x="609600" y="304800"/>
            <a:ext cx="8077200" cy="579438"/>
          </a:xfrm>
          <a:prstGeom prst="rect">
            <a:avLst/>
          </a:prstGeom>
          <a:noFill/>
          <a:ln w="9525">
            <a:noFill/>
            <a:miter lim="800000"/>
            <a:headEnd/>
            <a:tailEnd/>
          </a:ln>
          <a:effectLst/>
        </p:spPr>
        <p:txBody>
          <a:bodyPr>
            <a:spAutoFit/>
          </a:bodyPr>
          <a:lstStyle/>
          <a:p>
            <a:pPr algn="ctr"/>
            <a:r>
              <a:rPr lang="en-US" sz="3200" b="1">
                <a:latin typeface="Calibri" pitchFamily="34" charset="0"/>
              </a:rPr>
              <a:t>Spontaneous polarization and piezoelectricity</a:t>
            </a:r>
          </a:p>
        </p:txBody>
      </p:sp>
      <p:sp>
        <p:nvSpPr>
          <p:cNvPr id="62468" name="Text Box 4"/>
          <p:cNvSpPr txBox="1">
            <a:spLocks noChangeArrowheads="1"/>
          </p:cNvSpPr>
          <p:nvPr/>
        </p:nvSpPr>
        <p:spPr bwMode="auto">
          <a:xfrm>
            <a:off x="381000" y="1081088"/>
            <a:ext cx="6115050" cy="457200"/>
          </a:xfrm>
          <a:prstGeom prst="rect">
            <a:avLst/>
          </a:prstGeom>
          <a:noFill/>
          <a:ln w="9525">
            <a:noFill/>
            <a:miter lim="800000"/>
            <a:headEnd/>
            <a:tailEnd/>
          </a:ln>
          <a:effectLst/>
        </p:spPr>
        <p:txBody>
          <a:bodyPr wrap="none">
            <a:spAutoFit/>
          </a:bodyPr>
          <a:lstStyle/>
          <a:p>
            <a:r>
              <a:rPr lang="en-US" sz="2400">
                <a:latin typeface="Calibri" pitchFamily="34" charset="0"/>
              </a:rPr>
              <a:t>Multiple energetically equivalent configurations</a:t>
            </a:r>
          </a:p>
        </p:txBody>
      </p:sp>
      <p:grpSp>
        <p:nvGrpSpPr>
          <p:cNvPr id="62469" name="Group 5"/>
          <p:cNvGrpSpPr>
            <a:grpSpLocks/>
          </p:cNvGrpSpPr>
          <p:nvPr/>
        </p:nvGrpSpPr>
        <p:grpSpPr bwMode="auto">
          <a:xfrm>
            <a:off x="6553200" y="1747838"/>
            <a:ext cx="1905000" cy="1981200"/>
            <a:chOff x="4464" y="2448"/>
            <a:chExt cx="1200" cy="1248"/>
          </a:xfrm>
        </p:grpSpPr>
        <p:sp>
          <p:nvSpPr>
            <p:cNvPr id="62470" name="Line 6"/>
            <p:cNvSpPr>
              <a:spLocks noChangeShapeType="1"/>
            </p:cNvSpPr>
            <p:nvPr/>
          </p:nvSpPr>
          <p:spPr bwMode="auto">
            <a:xfrm>
              <a:off x="5040" y="2976"/>
              <a:ext cx="384" cy="144"/>
            </a:xfrm>
            <a:prstGeom prst="line">
              <a:avLst/>
            </a:prstGeom>
            <a:noFill/>
            <a:ln w="19050">
              <a:solidFill>
                <a:srgbClr val="FF0000"/>
              </a:solidFill>
              <a:round/>
              <a:headEnd/>
              <a:tailEnd/>
            </a:ln>
            <a:effectLst/>
          </p:spPr>
          <p:txBody>
            <a:bodyPr/>
            <a:lstStyle/>
            <a:p>
              <a:endParaRPr lang="en-US"/>
            </a:p>
          </p:txBody>
        </p:sp>
        <p:sp>
          <p:nvSpPr>
            <p:cNvPr id="62471" name="Line 7"/>
            <p:cNvSpPr>
              <a:spLocks noChangeShapeType="1"/>
            </p:cNvSpPr>
            <p:nvPr/>
          </p:nvSpPr>
          <p:spPr bwMode="auto">
            <a:xfrm flipV="1">
              <a:off x="4704" y="2976"/>
              <a:ext cx="336" cy="144"/>
            </a:xfrm>
            <a:prstGeom prst="line">
              <a:avLst/>
            </a:prstGeom>
            <a:noFill/>
            <a:ln w="19050">
              <a:solidFill>
                <a:srgbClr val="FF0000"/>
              </a:solidFill>
              <a:round/>
              <a:headEnd/>
              <a:tailEnd/>
            </a:ln>
            <a:effectLst/>
          </p:spPr>
          <p:txBody>
            <a:bodyPr/>
            <a:lstStyle/>
            <a:p>
              <a:endParaRPr lang="en-US"/>
            </a:p>
          </p:txBody>
        </p:sp>
        <p:sp>
          <p:nvSpPr>
            <p:cNvPr id="62472" name="Line 8"/>
            <p:cNvSpPr>
              <a:spLocks noChangeShapeType="1"/>
            </p:cNvSpPr>
            <p:nvPr/>
          </p:nvSpPr>
          <p:spPr bwMode="auto">
            <a:xfrm flipV="1">
              <a:off x="5040" y="2976"/>
              <a:ext cx="192" cy="0"/>
            </a:xfrm>
            <a:prstGeom prst="line">
              <a:avLst/>
            </a:prstGeom>
            <a:noFill/>
            <a:ln w="19050">
              <a:solidFill>
                <a:srgbClr val="FF0000"/>
              </a:solidFill>
              <a:round/>
              <a:headEnd/>
              <a:tailEnd/>
            </a:ln>
            <a:effectLst/>
          </p:spPr>
          <p:txBody>
            <a:bodyPr/>
            <a:lstStyle/>
            <a:p>
              <a:endParaRPr lang="en-US"/>
            </a:p>
          </p:txBody>
        </p:sp>
        <p:sp>
          <p:nvSpPr>
            <p:cNvPr id="62473" name="Line 9"/>
            <p:cNvSpPr>
              <a:spLocks noChangeShapeType="1"/>
            </p:cNvSpPr>
            <p:nvPr/>
          </p:nvSpPr>
          <p:spPr bwMode="auto">
            <a:xfrm flipV="1">
              <a:off x="5059" y="2736"/>
              <a:ext cx="0" cy="768"/>
            </a:xfrm>
            <a:prstGeom prst="line">
              <a:avLst/>
            </a:prstGeom>
            <a:noFill/>
            <a:ln w="25400">
              <a:solidFill>
                <a:srgbClr val="FF0000"/>
              </a:solidFill>
              <a:round/>
              <a:headEnd/>
              <a:tailEnd/>
            </a:ln>
            <a:effectLst/>
          </p:spPr>
          <p:txBody>
            <a:bodyPr/>
            <a:lstStyle/>
            <a:p>
              <a:endParaRPr lang="en-US"/>
            </a:p>
          </p:txBody>
        </p:sp>
        <p:sp>
          <p:nvSpPr>
            <p:cNvPr id="62474" name="Oval 10"/>
            <p:cNvSpPr>
              <a:spLocks noChangeArrowheads="1"/>
            </p:cNvSpPr>
            <p:nvPr/>
          </p:nvSpPr>
          <p:spPr bwMode="auto">
            <a:xfrm>
              <a:off x="5184" y="288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475" name="Line 11"/>
            <p:cNvSpPr>
              <a:spLocks noChangeShapeType="1"/>
            </p:cNvSpPr>
            <p:nvPr/>
          </p:nvSpPr>
          <p:spPr bwMode="auto">
            <a:xfrm flipV="1">
              <a:off x="4560" y="2544"/>
              <a:ext cx="384" cy="240"/>
            </a:xfrm>
            <a:prstGeom prst="line">
              <a:avLst/>
            </a:prstGeom>
            <a:noFill/>
            <a:ln w="9525">
              <a:solidFill>
                <a:schemeClr val="tx1"/>
              </a:solidFill>
              <a:round/>
              <a:headEnd/>
              <a:tailEnd/>
            </a:ln>
            <a:effectLst/>
          </p:spPr>
          <p:txBody>
            <a:bodyPr/>
            <a:lstStyle/>
            <a:p>
              <a:endParaRPr lang="en-US"/>
            </a:p>
          </p:txBody>
        </p:sp>
        <p:sp>
          <p:nvSpPr>
            <p:cNvPr id="62476" name="Line 12"/>
            <p:cNvSpPr>
              <a:spLocks noChangeShapeType="1"/>
            </p:cNvSpPr>
            <p:nvPr/>
          </p:nvSpPr>
          <p:spPr bwMode="auto">
            <a:xfrm flipV="1">
              <a:off x="4560" y="3360"/>
              <a:ext cx="384" cy="240"/>
            </a:xfrm>
            <a:prstGeom prst="line">
              <a:avLst/>
            </a:prstGeom>
            <a:noFill/>
            <a:ln w="9525">
              <a:solidFill>
                <a:schemeClr val="tx1"/>
              </a:solidFill>
              <a:prstDash val="dash"/>
              <a:round/>
              <a:headEnd/>
              <a:tailEnd/>
            </a:ln>
            <a:effectLst/>
          </p:spPr>
          <p:txBody>
            <a:bodyPr/>
            <a:lstStyle/>
            <a:p>
              <a:endParaRPr lang="en-US"/>
            </a:p>
          </p:txBody>
        </p:sp>
        <p:sp>
          <p:nvSpPr>
            <p:cNvPr id="62477" name="Line 13"/>
            <p:cNvSpPr>
              <a:spLocks noChangeShapeType="1"/>
            </p:cNvSpPr>
            <p:nvPr/>
          </p:nvSpPr>
          <p:spPr bwMode="auto">
            <a:xfrm flipV="1">
              <a:off x="5184" y="2544"/>
              <a:ext cx="384" cy="240"/>
            </a:xfrm>
            <a:prstGeom prst="line">
              <a:avLst/>
            </a:prstGeom>
            <a:noFill/>
            <a:ln w="9525">
              <a:solidFill>
                <a:schemeClr val="tx1"/>
              </a:solidFill>
              <a:round/>
              <a:headEnd/>
              <a:tailEnd/>
            </a:ln>
            <a:effectLst/>
          </p:spPr>
          <p:txBody>
            <a:bodyPr/>
            <a:lstStyle/>
            <a:p>
              <a:endParaRPr lang="en-US"/>
            </a:p>
          </p:txBody>
        </p:sp>
        <p:sp>
          <p:nvSpPr>
            <p:cNvPr id="62478" name="Line 14"/>
            <p:cNvSpPr>
              <a:spLocks noChangeShapeType="1"/>
            </p:cNvSpPr>
            <p:nvPr/>
          </p:nvSpPr>
          <p:spPr bwMode="auto">
            <a:xfrm flipV="1">
              <a:off x="5184" y="3360"/>
              <a:ext cx="384" cy="240"/>
            </a:xfrm>
            <a:prstGeom prst="line">
              <a:avLst/>
            </a:prstGeom>
            <a:noFill/>
            <a:ln w="9525">
              <a:solidFill>
                <a:schemeClr val="tx1"/>
              </a:solidFill>
              <a:round/>
              <a:headEnd/>
              <a:tailEnd/>
            </a:ln>
            <a:effectLst/>
          </p:spPr>
          <p:txBody>
            <a:bodyPr/>
            <a:lstStyle/>
            <a:p>
              <a:endParaRPr lang="en-US"/>
            </a:p>
          </p:txBody>
        </p:sp>
        <p:sp>
          <p:nvSpPr>
            <p:cNvPr id="62479" name="Rectangle 15"/>
            <p:cNvSpPr>
              <a:spLocks noChangeArrowheads="1"/>
            </p:cNvSpPr>
            <p:nvPr/>
          </p:nvSpPr>
          <p:spPr bwMode="auto">
            <a:xfrm>
              <a:off x="4560"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2480" name="Oval 16"/>
            <p:cNvSpPr>
              <a:spLocks noChangeArrowheads="1"/>
            </p:cNvSpPr>
            <p:nvPr/>
          </p:nvSpPr>
          <p:spPr bwMode="auto">
            <a:xfrm>
              <a:off x="446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81" name="Oval 17"/>
            <p:cNvSpPr>
              <a:spLocks noChangeArrowheads="1"/>
            </p:cNvSpPr>
            <p:nvPr/>
          </p:nvSpPr>
          <p:spPr bwMode="auto">
            <a:xfrm>
              <a:off x="446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82" name="Line 18"/>
            <p:cNvSpPr>
              <a:spLocks noChangeShapeType="1"/>
            </p:cNvSpPr>
            <p:nvPr/>
          </p:nvSpPr>
          <p:spPr bwMode="auto">
            <a:xfrm>
              <a:off x="4944" y="2544"/>
              <a:ext cx="0" cy="816"/>
            </a:xfrm>
            <a:prstGeom prst="line">
              <a:avLst/>
            </a:prstGeom>
            <a:noFill/>
            <a:ln w="9525">
              <a:solidFill>
                <a:schemeClr val="tx1"/>
              </a:solidFill>
              <a:prstDash val="dash"/>
              <a:round/>
              <a:headEnd/>
              <a:tailEnd/>
            </a:ln>
            <a:effectLst/>
          </p:spPr>
          <p:txBody>
            <a:bodyPr/>
            <a:lstStyle/>
            <a:p>
              <a:endParaRPr lang="en-US"/>
            </a:p>
          </p:txBody>
        </p:sp>
        <p:sp>
          <p:nvSpPr>
            <p:cNvPr id="62483" name="Line 19"/>
            <p:cNvSpPr>
              <a:spLocks noChangeShapeType="1"/>
            </p:cNvSpPr>
            <p:nvPr/>
          </p:nvSpPr>
          <p:spPr bwMode="auto">
            <a:xfrm>
              <a:off x="5568" y="2544"/>
              <a:ext cx="0" cy="816"/>
            </a:xfrm>
            <a:prstGeom prst="line">
              <a:avLst/>
            </a:prstGeom>
            <a:noFill/>
            <a:ln w="9525">
              <a:solidFill>
                <a:schemeClr val="tx1"/>
              </a:solidFill>
              <a:round/>
              <a:headEnd/>
              <a:tailEnd/>
            </a:ln>
            <a:effectLst/>
          </p:spPr>
          <p:txBody>
            <a:bodyPr/>
            <a:lstStyle/>
            <a:p>
              <a:endParaRPr lang="en-US"/>
            </a:p>
          </p:txBody>
        </p:sp>
        <p:sp>
          <p:nvSpPr>
            <p:cNvPr id="62484" name="Line 20"/>
            <p:cNvSpPr>
              <a:spLocks noChangeShapeType="1"/>
            </p:cNvSpPr>
            <p:nvPr/>
          </p:nvSpPr>
          <p:spPr bwMode="auto">
            <a:xfrm>
              <a:off x="4944" y="2544"/>
              <a:ext cx="624" cy="0"/>
            </a:xfrm>
            <a:prstGeom prst="line">
              <a:avLst/>
            </a:prstGeom>
            <a:noFill/>
            <a:ln w="9525">
              <a:solidFill>
                <a:schemeClr val="tx1"/>
              </a:solidFill>
              <a:round/>
              <a:headEnd/>
              <a:tailEnd/>
            </a:ln>
            <a:effectLst/>
          </p:spPr>
          <p:txBody>
            <a:bodyPr/>
            <a:lstStyle/>
            <a:p>
              <a:endParaRPr lang="en-US"/>
            </a:p>
          </p:txBody>
        </p:sp>
        <p:sp>
          <p:nvSpPr>
            <p:cNvPr id="62485" name="Line 21"/>
            <p:cNvSpPr>
              <a:spLocks noChangeShapeType="1"/>
            </p:cNvSpPr>
            <p:nvPr/>
          </p:nvSpPr>
          <p:spPr bwMode="auto">
            <a:xfrm>
              <a:off x="4944" y="3360"/>
              <a:ext cx="624" cy="0"/>
            </a:xfrm>
            <a:prstGeom prst="line">
              <a:avLst/>
            </a:prstGeom>
            <a:noFill/>
            <a:ln w="9525">
              <a:solidFill>
                <a:schemeClr val="tx1"/>
              </a:solidFill>
              <a:prstDash val="dash"/>
              <a:round/>
              <a:headEnd/>
              <a:tailEnd/>
            </a:ln>
            <a:effectLst/>
          </p:spPr>
          <p:txBody>
            <a:bodyPr/>
            <a:lstStyle/>
            <a:p>
              <a:endParaRPr lang="en-US"/>
            </a:p>
          </p:txBody>
        </p:sp>
        <p:sp>
          <p:nvSpPr>
            <p:cNvPr id="62486" name="Oval 22"/>
            <p:cNvSpPr>
              <a:spLocks noChangeArrowheads="1"/>
            </p:cNvSpPr>
            <p:nvPr/>
          </p:nvSpPr>
          <p:spPr bwMode="auto">
            <a:xfrm>
              <a:off x="484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87" name="Oval 23"/>
            <p:cNvSpPr>
              <a:spLocks noChangeArrowheads="1"/>
            </p:cNvSpPr>
            <p:nvPr/>
          </p:nvSpPr>
          <p:spPr bwMode="auto">
            <a:xfrm>
              <a:off x="5472"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88" name="Oval 24"/>
            <p:cNvSpPr>
              <a:spLocks noChangeArrowheads="1"/>
            </p:cNvSpPr>
            <p:nvPr/>
          </p:nvSpPr>
          <p:spPr bwMode="auto">
            <a:xfrm>
              <a:off x="484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89" name="Oval 25"/>
            <p:cNvSpPr>
              <a:spLocks noChangeArrowheads="1"/>
            </p:cNvSpPr>
            <p:nvPr/>
          </p:nvSpPr>
          <p:spPr bwMode="auto">
            <a:xfrm>
              <a:off x="5472"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90" name="Oval 26"/>
            <p:cNvSpPr>
              <a:spLocks noChangeArrowheads="1"/>
            </p:cNvSpPr>
            <p:nvPr/>
          </p:nvSpPr>
          <p:spPr bwMode="auto">
            <a:xfrm>
              <a:off x="4960" y="2880"/>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2491" name="Oval 27"/>
            <p:cNvSpPr>
              <a:spLocks noChangeArrowheads="1"/>
            </p:cNvSpPr>
            <p:nvPr/>
          </p:nvSpPr>
          <p:spPr bwMode="auto">
            <a:xfrm>
              <a:off x="5300"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492" name="Oval 28"/>
            <p:cNvSpPr>
              <a:spLocks noChangeArrowheads="1"/>
            </p:cNvSpPr>
            <p:nvPr/>
          </p:nvSpPr>
          <p:spPr bwMode="auto">
            <a:xfrm>
              <a:off x="4992" y="3456"/>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493" name="Oval 29"/>
            <p:cNvSpPr>
              <a:spLocks noChangeArrowheads="1"/>
            </p:cNvSpPr>
            <p:nvPr/>
          </p:nvSpPr>
          <p:spPr bwMode="auto">
            <a:xfrm>
              <a:off x="4672"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494" name="Oval 30"/>
            <p:cNvSpPr>
              <a:spLocks noChangeArrowheads="1"/>
            </p:cNvSpPr>
            <p:nvPr/>
          </p:nvSpPr>
          <p:spPr bwMode="auto">
            <a:xfrm>
              <a:off x="4992" y="264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495" name="Line 31"/>
            <p:cNvSpPr>
              <a:spLocks noChangeShapeType="1"/>
            </p:cNvSpPr>
            <p:nvPr/>
          </p:nvSpPr>
          <p:spPr bwMode="auto">
            <a:xfrm flipH="1">
              <a:off x="4848" y="2976"/>
              <a:ext cx="192" cy="240"/>
            </a:xfrm>
            <a:prstGeom prst="line">
              <a:avLst/>
            </a:prstGeom>
            <a:noFill/>
            <a:ln w="19050">
              <a:solidFill>
                <a:srgbClr val="FF0000"/>
              </a:solidFill>
              <a:round/>
              <a:headEnd/>
              <a:tailEnd/>
            </a:ln>
            <a:effectLst/>
          </p:spPr>
          <p:txBody>
            <a:bodyPr/>
            <a:lstStyle/>
            <a:p>
              <a:endParaRPr lang="en-US"/>
            </a:p>
          </p:txBody>
        </p:sp>
        <p:sp>
          <p:nvSpPr>
            <p:cNvPr id="62496" name="Oval 32"/>
            <p:cNvSpPr>
              <a:spLocks noChangeArrowheads="1"/>
            </p:cNvSpPr>
            <p:nvPr/>
          </p:nvSpPr>
          <p:spPr bwMode="auto">
            <a:xfrm>
              <a:off x="4800" y="312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497" name="Oval 33"/>
            <p:cNvSpPr>
              <a:spLocks noChangeArrowheads="1"/>
            </p:cNvSpPr>
            <p:nvPr/>
          </p:nvSpPr>
          <p:spPr bwMode="auto">
            <a:xfrm>
              <a:off x="5088"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498" name="Oval 34"/>
            <p:cNvSpPr>
              <a:spLocks noChangeArrowheads="1"/>
            </p:cNvSpPr>
            <p:nvPr/>
          </p:nvSpPr>
          <p:spPr bwMode="auto">
            <a:xfrm>
              <a:off x="5088"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grpSp>
      <p:grpSp>
        <p:nvGrpSpPr>
          <p:cNvPr id="62499" name="Group 35"/>
          <p:cNvGrpSpPr>
            <a:grpSpLocks/>
          </p:cNvGrpSpPr>
          <p:nvPr/>
        </p:nvGrpSpPr>
        <p:grpSpPr bwMode="auto">
          <a:xfrm>
            <a:off x="6172200" y="2433638"/>
            <a:ext cx="533400" cy="990600"/>
            <a:chOff x="384" y="1392"/>
            <a:chExt cx="336" cy="624"/>
          </a:xfrm>
        </p:grpSpPr>
        <p:sp>
          <p:nvSpPr>
            <p:cNvPr id="62500" name="AutoShape 36"/>
            <p:cNvSpPr>
              <a:spLocks noChangeArrowheads="1"/>
            </p:cNvSpPr>
            <p:nvPr/>
          </p:nvSpPr>
          <p:spPr bwMode="auto">
            <a:xfrm>
              <a:off x="384" y="1392"/>
              <a:ext cx="336" cy="624"/>
            </a:xfrm>
            <a:prstGeom prst="upArrow">
              <a:avLst>
                <a:gd name="adj1" fmla="val 50000"/>
                <a:gd name="adj2" fmla="val 46429"/>
              </a:avLst>
            </a:prstGeom>
            <a:solidFill>
              <a:schemeClr val="tx1"/>
            </a:solidFill>
            <a:ln w="9525">
              <a:noFill/>
              <a:miter lim="800000"/>
              <a:headEnd/>
              <a:tailEnd/>
            </a:ln>
            <a:effectLst/>
          </p:spPr>
          <p:txBody>
            <a:bodyPr vert="eaVert" wrap="none" anchor="ctr"/>
            <a:lstStyle/>
            <a:p>
              <a:pPr algn="ctr"/>
              <a:endParaRPr lang="en-US" b="1"/>
            </a:p>
          </p:txBody>
        </p:sp>
        <p:sp>
          <p:nvSpPr>
            <p:cNvPr id="62501" name="Text Box 37"/>
            <p:cNvSpPr txBox="1">
              <a:spLocks noChangeArrowheads="1"/>
            </p:cNvSpPr>
            <p:nvPr/>
          </p:nvSpPr>
          <p:spPr bwMode="auto">
            <a:xfrm>
              <a:off x="432" y="1584"/>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grpSp>
        <p:nvGrpSpPr>
          <p:cNvPr id="62502" name="Group 38"/>
          <p:cNvGrpSpPr>
            <a:grpSpLocks/>
          </p:cNvGrpSpPr>
          <p:nvPr/>
        </p:nvGrpSpPr>
        <p:grpSpPr bwMode="auto">
          <a:xfrm>
            <a:off x="1295400" y="2586038"/>
            <a:ext cx="533400" cy="990600"/>
            <a:chOff x="5664" y="1968"/>
            <a:chExt cx="336" cy="624"/>
          </a:xfrm>
        </p:grpSpPr>
        <p:sp>
          <p:nvSpPr>
            <p:cNvPr id="62503" name="AutoShape 39"/>
            <p:cNvSpPr>
              <a:spLocks noChangeArrowheads="1"/>
            </p:cNvSpPr>
            <p:nvPr/>
          </p:nvSpPr>
          <p:spPr bwMode="auto">
            <a:xfrm rot="10800000">
              <a:off x="5664" y="1968"/>
              <a:ext cx="336" cy="624"/>
            </a:xfrm>
            <a:prstGeom prst="upArrow">
              <a:avLst>
                <a:gd name="adj1" fmla="val 50000"/>
                <a:gd name="adj2" fmla="val 46429"/>
              </a:avLst>
            </a:prstGeom>
            <a:solidFill>
              <a:schemeClr val="tx1"/>
            </a:solidFill>
            <a:ln w="9525">
              <a:noFill/>
              <a:miter lim="800000"/>
              <a:headEnd/>
              <a:tailEnd/>
            </a:ln>
            <a:effectLst/>
          </p:spPr>
          <p:txBody>
            <a:bodyPr rot="10800000" vert="eaVert" wrap="none" anchor="ctr"/>
            <a:lstStyle/>
            <a:p>
              <a:pPr algn="ctr"/>
              <a:endParaRPr lang="en-US" b="1"/>
            </a:p>
          </p:txBody>
        </p:sp>
        <p:sp>
          <p:nvSpPr>
            <p:cNvPr id="62504" name="Text Box 40"/>
            <p:cNvSpPr txBox="1">
              <a:spLocks noChangeArrowheads="1"/>
            </p:cNvSpPr>
            <p:nvPr/>
          </p:nvSpPr>
          <p:spPr bwMode="auto">
            <a:xfrm>
              <a:off x="5712" y="2160"/>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grpSp>
        <p:nvGrpSpPr>
          <p:cNvPr id="62505" name="Group 41"/>
          <p:cNvGrpSpPr>
            <a:grpSpLocks/>
          </p:cNvGrpSpPr>
          <p:nvPr/>
        </p:nvGrpSpPr>
        <p:grpSpPr bwMode="auto">
          <a:xfrm>
            <a:off x="1752600" y="1824038"/>
            <a:ext cx="1905000" cy="1981200"/>
            <a:chOff x="3360" y="2448"/>
            <a:chExt cx="1200" cy="1248"/>
          </a:xfrm>
        </p:grpSpPr>
        <p:sp>
          <p:nvSpPr>
            <p:cNvPr id="62506" name="Line 42"/>
            <p:cNvSpPr>
              <a:spLocks noChangeShapeType="1"/>
            </p:cNvSpPr>
            <p:nvPr/>
          </p:nvSpPr>
          <p:spPr bwMode="auto">
            <a:xfrm flipV="1">
              <a:off x="3936" y="2976"/>
              <a:ext cx="384" cy="192"/>
            </a:xfrm>
            <a:prstGeom prst="line">
              <a:avLst/>
            </a:prstGeom>
            <a:noFill/>
            <a:ln w="19050">
              <a:solidFill>
                <a:srgbClr val="FF0000"/>
              </a:solidFill>
              <a:round/>
              <a:headEnd/>
              <a:tailEnd/>
            </a:ln>
            <a:effectLst/>
          </p:spPr>
          <p:txBody>
            <a:bodyPr/>
            <a:lstStyle/>
            <a:p>
              <a:endParaRPr lang="en-US"/>
            </a:p>
          </p:txBody>
        </p:sp>
        <p:sp>
          <p:nvSpPr>
            <p:cNvPr id="62507" name="Line 43"/>
            <p:cNvSpPr>
              <a:spLocks noChangeShapeType="1"/>
            </p:cNvSpPr>
            <p:nvPr/>
          </p:nvSpPr>
          <p:spPr bwMode="auto">
            <a:xfrm>
              <a:off x="3600" y="2976"/>
              <a:ext cx="384" cy="192"/>
            </a:xfrm>
            <a:prstGeom prst="line">
              <a:avLst/>
            </a:prstGeom>
            <a:noFill/>
            <a:ln w="19050">
              <a:solidFill>
                <a:srgbClr val="FF0000"/>
              </a:solidFill>
              <a:round/>
              <a:headEnd/>
              <a:tailEnd/>
            </a:ln>
            <a:effectLst/>
          </p:spPr>
          <p:txBody>
            <a:bodyPr/>
            <a:lstStyle/>
            <a:p>
              <a:endParaRPr lang="en-US"/>
            </a:p>
          </p:txBody>
        </p:sp>
        <p:sp>
          <p:nvSpPr>
            <p:cNvPr id="62508" name="Line 44"/>
            <p:cNvSpPr>
              <a:spLocks noChangeShapeType="1"/>
            </p:cNvSpPr>
            <p:nvPr/>
          </p:nvSpPr>
          <p:spPr bwMode="auto">
            <a:xfrm flipV="1">
              <a:off x="3936" y="2880"/>
              <a:ext cx="192" cy="336"/>
            </a:xfrm>
            <a:prstGeom prst="line">
              <a:avLst/>
            </a:prstGeom>
            <a:noFill/>
            <a:ln w="19050">
              <a:solidFill>
                <a:srgbClr val="FF0000"/>
              </a:solidFill>
              <a:round/>
              <a:headEnd/>
              <a:tailEnd/>
            </a:ln>
            <a:effectLst/>
          </p:spPr>
          <p:txBody>
            <a:bodyPr/>
            <a:lstStyle/>
            <a:p>
              <a:endParaRPr lang="en-US"/>
            </a:p>
          </p:txBody>
        </p:sp>
        <p:sp>
          <p:nvSpPr>
            <p:cNvPr id="62509" name="Line 45"/>
            <p:cNvSpPr>
              <a:spLocks noChangeShapeType="1"/>
            </p:cNvSpPr>
            <p:nvPr/>
          </p:nvSpPr>
          <p:spPr bwMode="auto">
            <a:xfrm flipV="1">
              <a:off x="3955" y="2640"/>
              <a:ext cx="0" cy="768"/>
            </a:xfrm>
            <a:prstGeom prst="line">
              <a:avLst/>
            </a:prstGeom>
            <a:noFill/>
            <a:ln w="25400">
              <a:solidFill>
                <a:srgbClr val="FF0000"/>
              </a:solidFill>
              <a:round/>
              <a:headEnd/>
              <a:tailEnd/>
            </a:ln>
            <a:effectLst/>
          </p:spPr>
          <p:txBody>
            <a:bodyPr/>
            <a:lstStyle/>
            <a:p>
              <a:endParaRPr lang="en-US"/>
            </a:p>
          </p:txBody>
        </p:sp>
        <p:sp>
          <p:nvSpPr>
            <p:cNvPr id="62510" name="Oval 46"/>
            <p:cNvSpPr>
              <a:spLocks noChangeArrowheads="1"/>
            </p:cNvSpPr>
            <p:nvPr/>
          </p:nvSpPr>
          <p:spPr bwMode="auto">
            <a:xfrm>
              <a:off x="4080" y="278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511" name="Line 47"/>
            <p:cNvSpPr>
              <a:spLocks noChangeShapeType="1"/>
            </p:cNvSpPr>
            <p:nvPr/>
          </p:nvSpPr>
          <p:spPr bwMode="auto">
            <a:xfrm flipV="1">
              <a:off x="3456" y="2544"/>
              <a:ext cx="384" cy="240"/>
            </a:xfrm>
            <a:prstGeom prst="line">
              <a:avLst/>
            </a:prstGeom>
            <a:noFill/>
            <a:ln w="9525">
              <a:solidFill>
                <a:schemeClr val="tx1"/>
              </a:solidFill>
              <a:round/>
              <a:headEnd/>
              <a:tailEnd/>
            </a:ln>
            <a:effectLst/>
          </p:spPr>
          <p:txBody>
            <a:bodyPr/>
            <a:lstStyle/>
            <a:p>
              <a:endParaRPr lang="en-US"/>
            </a:p>
          </p:txBody>
        </p:sp>
        <p:sp>
          <p:nvSpPr>
            <p:cNvPr id="62512" name="Line 48"/>
            <p:cNvSpPr>
              <a:spLocks noChangeShapeType="1"/>
            </p:cNvSpPr>
            <p:nvPr/>
          </p:nvSpPr>
          <p:spPr bwMode="auto">
            <a:xfrm flipV="1">
              <a:off x="3456" y="3360"/>
              <a:ext cx="384" cy="240"/>
            </a:xfrm>
            <a:prstGeom prst="line">
              <a:avLst/>
            </a:prstGeom>
            <a:noFill/>
            <a:ln w="9525">
              <a:solidFill>
                <a:schemeClr val="tx1"/>
              </a:solidFill>
              <a:prstDash val="dash"/>
              <a:round/>
              <a:headEnd/>
              <a:tailEnd/>
            </a:ln>
            <a:effectLst/>
          </p:spPr>
          <p:txBody>
            <a:bodyPr/>
            <a:lstStyle/>
            <a:p>
              <a:endParaRPr lang="en-US"/>
            </a:p>
          </p:txBody>
        </p:sp>
        <p:sp>
          <p:nvSpPr>
            <p:cNvPr id="62513" name="Line 49"/>
            <p:cNvSpPr>
              <a:spLocks noChangeShapeType="1"/>
            </p:cNvSpPr>
            <p:nvPr/>
          </p:nvSpPr>
          <p:spPr bwMode="auto">
            <a:xfrm flipV="1">
              <a:off x="4080" y="2544"/>
              <a:ext cx="384" cy="240"/>
            </a:xfrm>
            <a:prstGeom prst="line">
              <a:avLst/>
            </a:prstGeom>
            <a:noFill/>
            <a:ln w="9525">
              <a:solidFill>
                <a:schemeClr val="tx1"/>
              </a:solidFill>
              <a:round/>
              <a:headEnd/>
              <a:tailEnd/>
            </a:ln>
            <a:effectLst/>
          </p:spPr>
          <p:txBody>
            <a:bodyPr/>
            <a:lstStyle/>
            <a:p>
              <a:endParaRPr lang="en-US"/>
            </a:p>
          </p:txBody>
        </p:sp>
        <p:sp>
          <p:nvSpPr>
            <p:cNvPr id="62514" name="Line 50"/>
            <p:cNvSpPr>
              <a:spLocks noChangeShapeType="1"/>
            </p:cNvSpPr>
            <p:nvPr/>
          </p:nvSpPr>
          <p:spPr bwMode="auto">
            <a:xfrm flipV="1">
              <a:off x="4080" y="3360"/>
              <a:ext cx="384" cy="240"/>
            </a:xfrm>
            <a:prstGeom prst="line">
              <a:avLst/>
            </a:prstGeom>
            <a:noFill/>
            <a:ln w="9525">
              <a:solidFill>
                <a:schemeClr val="tx1"/>
              </a:solidFill>
              <a:round/>
              <a:headEnd/>
              <a:tailEnd/>
            </a:ln>
            <a:effectLst/>
          </p:spPr>
          <p:txBody>
            <a:bodyPr/>
            <a:lstStyle/>
            <a:p>
              <a:endParaRPr lang="en-US"/>
            </a:p>
          </p:txBody>
        </p:sp>
        <p:sp>
          <p:nvSpPr>
            <p:cNvPr id="62515" name="Rectangle 51"/>
            <p:cNvSpPr>
              <a:spLocks noChangeArrowheads="1"/>
            </p:cNvSpPr>
            <p:nvPr/>
          </p:nvSpPr>
          <p:spPr bwMode="auto">
            <a:xfrm>
              <a:off x="3456"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2516" name="Oval 52"/>
            <p:cNvSpPr>
              <a:spLocks noChangeArrowheads="1"/>
            </p:cNvSpPr>
            <p:nvPr/>
          </p:nvSpPr>
          <p:spPr bwMode="auto">
            <a:xfrm>
              <a:off x="3360"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17" name="Oval 53"/>
            <p:cNvSpPr>
              <a:spLocks noChangeArrowheads="1"/>
            </p:cNvSpPr>
            <p:nvPr/>
          </p:nvSpPr>
          <p:spPr bwMode="auto">
            <a:xfrm>
              <a:off x="398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18" name="Oval 54"/>
            <p:cNvSpPr>
              <a:spLocks noChangeArrowheads="1"/>
            </p:cNvSpPr>
            <p:nvPr/>
          </p:nvSpPr>
          <p:spPr bwMode="auto">
            <a:xfrm>
              <a:off x="3360"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19" name="Oval 55"/>
            <p:cNvSpPr>
              <a:spLocks noChangeArrowheads="1"/>
            </p:cNvSpPr>
            <p:nvPr/>
          </p:nvSpPr>
          <p:spPr bwMode="auto">
            <a:xfrm>
              <a:off x="398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20" name="Line 56"/>
            <p:cNvSpPr>
              <a:spLocks noChangeShapeType="1"/>
            </p:cNvSpPr>
            <p:nvPr/>
          </p:nvSpPr>
          <p:spPr bwMode="auto">
            <a:xfrm>
              <a:off x="3840" y="2544"/>
              <a:ext cx="0" cy="816"/>
            </a:xfrm>
            <a:prstGeom prst="line">
              <a:avLst/>
            </a:prstGeom>
            <a:noFill/>
            <a:ln w="9525">
              <a:solidFill>
                <a:schemeClr val="tx1"/>
              </a:solidFill>
              <a:prstDash val="dash"/>
              <a:round/>
              <a:headEnd/>
              <a:tailEnd/>
            </a:ln>
            <a:effectLst/>
          </p:spPr>
          <p:txBody>
            <a:bodyPr/>
            <a:lstStyle/>
            <a:p>
              <a:endParaRPr lang="en-US"/>
            </a:p>
          </p:txBody>
        </p:sp>
        <p:sp>
          <p:nvSpPr>
            <p:cNvPr id="62521" name="Line 57"/>
            <p:cNvSpPr>
              <a:spLocks noChangeShapeType="1"/>
            </p:cNvSpPr>
            <p:nvPr/>
          </p:nvSpPr>
          <p:spPr bwMode="auto">
            <a:xfrm>
              <a:off x="4464" y="2544"/>
              <a:ext cx="0" cy="816"/>
            </a:xfrm>
            <a:prstGeom prst="line">
              <a:avLst/>
            </a:prstGeom>
            <a:noFill/>
            <a:ln w="9525">
              <a:solidFill>
                <a:schemeClr val="tx1"/>
              </a:solidFill>
              <a:round/>
              <a:headEnd/>
              <a:tailEnd/>
            </a:ln>
            <a:effectLst/>
          </p:spPr>
          <p:txBody>
            <a:bodyPr/>
            <a:lstStyle/>
            <a:p>
              <a:endParaRPr lang="en-US"/>
            </a:p>
          </p:txBody>
        </p:sp>
        <p:sp>
          <p:nvSpPr>
            <p:cNvPr id="62522" name="Line 58"/>
            <p:cNvSpPr>
              <a:spLocks noChangeShapeType="1"/>
            </p:cNvSpPr>
            <p:nvPr/>
          </p:nvSpPr>
          <p:spPr bwMode="auto">
            <a:xfrm>
              <a:off x="3840" y="2544"/>
              <a:ext cx="624" cy="0"/>
            </a:xfrm>
            <a:prstGeom prst="line">
              <a:avLst/>
            </a:prstGeom>
            <a:noFill/>
            <a:ln w="9525">
              <a:solidFill>
                <a:schemeClr val="tx1"/>
              </a:solidFill>
              <a:round/>
              <a:headEnd/>
              <a:tailEnd/>
            </a:ln>
            <a:effectLst/>
          </p:spPr>
          <p:txBody>
            <a:bodyPr/>
            <a:lstStyle/>
            <a:p>
              <a:endParaRPr lang="en-US"/>
            </a:p>
          </p:txBody>
        </p:sp>
        <p:sp>
          <p:nvSpPr>
            <p:cNvPr id="62523" name="Line 59"/>
            <p:cNvSpPr>
              <a:spLocks noChangeShapeType="1"/>
            </p:cNvSpPr>
            <p:nvPr/>
          </p:nvSpPr>
          <p:spPr bwMode="auto">
            <a:xfrm>
              <a:off x="3840" y="3360"/>
              <a:ext cx="624" cy="0"/>
            </a:xfrm>
            <a:prstGeom prst="line">
              <a:avLst/>
            </a:prstGeom>
            <a:noFill/>
            <a:ln w="9525">
              <a:solidFill>
                <a:schemeClr val="tx1"/>
              </a:solidFill>
              <a:prstDash val="dash"/>
              <a:round/>
              <a:headEnd/>
              <a:tailEnd/>
            </a:ln>
            <a:effectLst/>
          </p:spPr>
          <p:txBody>
            <a:bodyPr/>
            <a:lstStyle/>
            <a:p>
              <a:endParaRPr lang="en-US"/>
            </a:p>
          </p:txBody>
        </p:sp>
        <p:sp>
          <p:nvSpPr>
            <p:cNvPr id="62524" name="Oval 60"/>
            <p:cNvSpPr>
              <a:spLocks noChangeArrowheads="1"/>
            </p:cNvSpPr>
            <p:nvPr/>
          </p:nvSpPr>
          <p:spPr bwMode="auto">
            <a:xfrm>
              <a:off x="3744"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25" name="Oval 61"/>
            <p:cNvSpPr>
              <a:spLocks noChangeArrowheads="1"/>
            </p:cNvSpPr>
            <p:nvPr/>
          </p:nvSpPr>
          <p:spPr bwMode="auto">
            <a:xfrm>
              <a:off x="436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26" name="Oval 62"/>
            <p:cNvSpPr>
              <a:spLocks noChangeArrowheads="1"/>
            </p:cNvSpPr>
            <p:nvPr/>
          </p:nvSpPr>
          <p:spPr bwMode="auto">
            <a:xfrm>
              <a:off x="3744"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27" name="Oval 63"/>
            <p:cNvSpPr>
              <a:spLocks noChangeArrowheads="1"/>
            </p:cNvSpPr>
            <p:nvPr/>
          </p:nvSpPr>
          <p:spPr bwMode="auto">
            <a:xfrm>
              <a:off x="436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2528" name="Oval 64"/>
            <p:cNvSpPr>
              <a:spLocks noChangeArrowheads="1"/>
            </p:cNvSpPr>
            <p:nvPr/>
          </p:nvSpPr>
          <p:spPr bwMode="auto">
            <a:xfrm>
              <a:off x="3856" y="3072"/>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2529" name="Oval 65"/>
            <p:cNvSpPr>
              <a:spLocks noChangeArrowheads="1"/>
            </p:cNvSpPr>
            <p:nvPr/>
          </p:nvSpPr>
          <p:spPr bwMode="auto">
            <a:xfrm>
              <a:off x="4196" y="292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530" name="Oval 66"/>
            <p:cNvSpPr>
              <a:spLocks noChangeArrowheads="1"/>
            </p:cNvSpPr>
            <p:nvPr/>
          </p:nvSpPr>
          <p:spPr bwMode="auto">
            <a:xfrm>
              <a:off x="3888" y="336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531" name="Oval 67"/>
            <p:cNvSpPr>
              <a:spLocks noChangeArrowheads="1"/>
            </p:cNvSpPr>
            <p:nvPr/>
          </p:nvSpPr>
          <p:spPr bwMode="auto">
            <a:xfrm>
              <a:off x="3568" y="292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532" name="Oval 68"/>
            <p:cNvSpPr>
              <a:spLocks noChangeArrowheads="1"/>
            </p:cNvSpPr>
            <p:nvPr/>
          </p:nvSpPr>
          <p:spPr bwMode="auto">
            <a:xfrm>
              <a:off x="3888" y="254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2533" name="Line 69"/>
            <p:cNvSpPr>
              <a:spLocks noChangeShapeType="1"/>
            </p:cNvSpPr>
            <p:nvPr/>
          </p:nvSpPr>
          <p:spPr bwMode="auto">
            <a:xfrm flipH="1" flipV="1">
              <a:off x="3744" y="3072"/>
              <a:ext cx="192" cy="96"/>
            </a:xfrm>
            <a:prstGeom prst="line">
              <a:avLst/>
            </a:prstGeom>
            <a:noFill/>
            <a:ln w="19050">
              <a:solidFill>
                <a:srgbClr val="FF0000"/>
              </a:solidFill>
              <a:round/>
              <a:headEnd/>
              <a:tailEnd/>
            </a:ln>
            <a:effectLst/>
          </p:spPr>
          <p:txBody>
            <a:bodyPr/>
            <a:lstStyle/>
            <a:p>
              <a:endParaRPr lang="en-US"/>
            </a:p>
          </p:txBody>
        </p:sp>
        <p:sp>
          <p:nvSpPr>
            <p:cNvPr id="62534" name="Oval 70"/>
            <p:cNvSpPr>
              <a:spLocks noChangeArrowheads="1"/>
            </p:cNvSpPr>
            <p:nvPr/>
          </p:nvSpPr>
          <p:spPr bwMode="auto">
            <a:xfrm>
              <a:off x="3696"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grpSp>
      <p:sp>
        <p:nvSpPr>
          <p:cNvPr id="62535" name="Text Box 71"/>
          <p:cNvSpPr txBox="1">
            <a:spLocks noChangeArrowheads="1"/>
          </p:cNvSpPr>
          <p:nvPr/>
        </p:nvSpPr>
        <p:spPr bwMode="auto">
          <a:xfrm>
            <a:off x="1473200" y="1908175"/>
            <a:ext cx="431800"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Pb</a:t>
            </a:r>
          </a:p>
        </p:txBody>
      </p:sp>
      <p:sp>
        <p:nvSpPr>
          <p:cNvPr id="62536" name="Text Box 72"/>
          <p:cNvSpPr txBox="1">
            <a:spLocks noChangeArrowheads="1"/>
          </p:cNvSpPr>
          <p:nvPr/>
        </p:nvSpPr>
        <p:spPr bwMode="auto">
          <a:xfrm>
            <a:off x="2846388" y="2903538"/>
            <a:ext cx="354012"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Ti</a:t>
            </a:r>
          </a:p>
        </p:txBody>
      </p:sp>
      <p:sp>
        <p:nvSpPr>
          <p:cNvPr id="62537" name="Text Box 73"/>
          <p:cNvSpPr txBox="1">
            <a:spLocks noChangeArrowheads="1"/>
          </p:cNvSpPr>
          <p:nvPr/>
        </p:nvSpPr>
        <p:spPr bwMode="auto">
          <a:xfrm>
            <a:off x="3162300" y="2325688"/>
            <a:ext cx="342900"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O</a:t>
            </a:r>
          </a:p>
        </p:txBody>
      </p:sp>
      <p:sp>
        <p:nvSpPr>
          <p:cNvPr id="62538" name="Text Box 74"/>
          <p:cNvSpPr txBox="1">
            <a:spLocks noChangeArrowheads="1"/>
          </p:cNvSpPr>
          <p:nvPr/>
        </p:nvSpPr>
        <p:spPr bwMode="auto">
          <a:xfrm>
            <a:off x="439738" y="4510088"/>
            <a:ext cx="2525712" cy="457200"/>
          </a:xfrm>
          <a:prstGeom prst="rect">
            <a:avLst/>
          </a:prstGeom>
          <a:noFill/>
          <a:ln w="9525">
            <a:noFill/>
            <a:miter lim="800000"/>
            <a:headEnd/>
            <a:tailEnd/>
          </a:ln>
          <a:effectLst/>
        </p:spPr>
        <p:txBody>
          <a:bodyPr wrap="none">
            <a:spAutoFit/>
          </a:bodyPr>
          <a:lstStyle/>
          <a:p>
            <a:r>
              <a:rPr lang="en-US" sz="2400">
                <a:latin typeface="Calibri" pitchFamily="34" charset="0"/>
              </a:rPr>
              <a:t>Piezoelectric strain</a:t>
            </a:r>
          </a:p>
        </p:txBody>
      </p:sp>
      <p:sp>
        <p:nvSpPr>
          <p:cNvPr id="62539" name="AutoShape 75"/>
          <p:cNvSpPr>
            <a:spLocks noChangeArrowheads="1"/>
          </p:cNvSpPr>
          <p:nvPr/>
        </p:nvSpPr>
        <p:spPr bwMode="auto">
          <a:xfrm>
            <a:off x="5181600" y="4876800"/>
            <a:ext cx="1219200" cy="1371600"/>
          </a:xfrm>
          <a:prstGeom prst="cube">
            <a:avLst>
              <a:gd name="adj" fmla="val 25000"/>
            </a:avLst>
          </a:prstGeom>
          <a:solidFill>
            <a:srgbClr val="808080"/>
          </a:solidFill>
          <a:ln w="25400">
            <a:solidFill>
              <a:srgbClr val="0000FF"/>
            </a:solidFill>
            <a:miter lim="800000"/>
            <a:headEnd/>
            <a:tailEnd/>
          </a:ln>
          <a:effectLst/>
        </p:spPr>
        <p:txBody>
          <a:bodyPr wrap="none" anchor="ctr"/>
          <a:lstStyle/>
          <a:p>
            <a:endParaRPr lang="en-US"/>
          </a:p>
        </p:txBody>
      </p:sp>
      <p:sp>
        <p:nvSpPr>
          <p:cNvPr id="62540" name="Line 76"/>
          <p:cNvSpPr>
            <a:spLocks noChangeShapeType="1"/>
          </p:cNvSpPr>
          <p:nvPr/>
        </p:nvSpPr>
        <p:spPr bwMode="auto">
          <a:xfrm flipV="1">
            <a:off x="5562600" y="5410200"/>
            <a:ext cx="0" cy="685800"/>
          </a:xfrm>
          <a:prstGeom prst="line">
            <a:avLst/>
          </a:prstGeom>
          <a:noFill/>
          <a:ln w="63500">
            <a:solidFill>
              <a:schemeClr val="tx1"/>
            </a:solidFill>
            <a:round/>
            <a:headEnd/>
            <a:tailEnd type="triangle" w="med" len="med"/>
          </a:ln>
          <a:effectLst/>
        </p:spPr>
        <p:txBody>
          <a:bodyPr/>
          <a:lstStyle/>
          <a:p>
            <a:endParaRPr lang="en-US"/>
          </a:p>
        </p:txBody>
      </p:sp>
      <p:sp>
        <p:nvSpPr>
          <p:cNvPr id="62541" name="Text Box 77"/>
          <p:cNvSpPr txBox="1">
            <a:spLocks noChangeArrowheads="1"/>
          </p:cNvSpPr>
          <p:nvPr/>
        </p:nvSpPr>
        <p:spPr bwMode="auto">
          <a:xfrm>
            <a:off x="5562600" y="5607050"/>
            <a:ext cx="319088"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a:t>
            </a:r>
          </a:p>
        </p:txBody>
      </p:sp>
      <p:sp>
        <p:nvSpPr>
          <p:cNvPr id="62542" name="Text Box 78"/>
          <p:cNvSpPr txBox="1">
            <a:spLocks noChangeArrowheads="1"/>
          </p:cNvSpPr>
          <p:nvPr/>
        </p:nvSpPr>
        <p:spPr bwMode="auto">
          <a:xfrm>
            <a:off x="2362200" y="5095875"/>
            <a:ext cx="1270000" cy="466725"/>
          </a:xfrm>
          <a:prstGeom prst="rect">
            <a:avLst/>
          </a:prstGeom>
          <a:noFill/>
          <a:ln w="9525">
            <a:solidFill>
              <a:schemeClr val="tx1"/>
            </a:solidFill>
            <a:miter lim="800000"/>
            <a:headEnd/>
            <a:tailEnd/>
          </a:ln>
          <a:effectLst/>
        </p:spPr>
        <p:txBody>
          <a:bodyPr wrap="none">
            <a:spAutoFit/>
          </a:bodyPr>
          <a:lstStyle/>
          <a:p>
            <a:r>
              <a:rPr lang="en-US" sz="2400">
                <a:solidFill>
                  <a:srgbClr val="FF0000"/>
                </a:solidFill>
                <a:latin typeface="Microsoft Sans Serif" pitchFamily="34" charset="0"/>
                <a:sym typeface="Symbol" pitchFamily="18" charset="2"/>
              </a:rPr>
              <a:t>  </a:t>
            </a:r>
            <a:r>
              <a:rPr lang="en-US" sz="2400" i="1">
                <a:solidFill>
                  <a:srgbClr val="FF0000"/>
                </a:solidFill>
                <a:latin typeface="Microsoft Sans Serif" pitchFamily="34" charset="0"/>
                <a:sym typeface="Symbol" pitchFamily="18" charset="2"/>
              </a:rPr>
              <a:t>P</a:t>
            </a:r>
            <a:r>
              <a:rPr lang="en-US" sz="2400">
                <a:solidFill>
                  <a:srgbClr val="FF0000"/>
                </a:solidFill>
                <a:latin typeface="Microsoft Sans Serif" pitchFamily="34" charset="0"/>
                <a:sym typeface="Symbol" pitchFamily="18" charset="2"/>
              </a:rPr>
              <a:t> </a:t>
            </a:r>
            <a:r>
              <a:rPr lang="en-US" sz="2400" i="1">
                <a:solidFill>
                  <a:srgbClr val="FF0000"/>
                </a:solidFill>
                <a:latin typeface="Microsoft Sans Serif" pitchFamily="34" charset="0"/>
                <a:sym typeface="Symbol" pitchFamily="18" charset="2"/>
              </a:rPr>
              <a: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1"/>
          <p:cNvPicPr>
            <a:picLocks noChangeAspect="1" noChangeArrowheads="1"/>
          </p:cNvPicPr>
          <p:nvPr/>
        </p:nvPicPr>
        <p:blipFill>
          <a:blip r:embed="rId2"/>
          <a:srcRect/>
          <a:stretch>
            <a:fillRect/>
          </a:stretch>
        </p:blipFill>
        <p:spPr bwMode="auto">
          <a:xfrm>
            <a:off x="3733800" y="1290638"/>
            <a:ext cx="2444750" cy="3052762"/>
          </a:xfrm>
          <a:prstGeom prst="rect">
            <a:avLst/>
          </a:prstGeom>
          <a:noFill/>
        </p:spPr>
      </p:pic>
      <p:grpSp>
        <p:nvGrpSpPr>
          <p:cNvPr id="63493" name="Group 5"/>
          <p:cNvGrpSpPr>
            <a:grpSpLocks/>
          </p:cNvGrpSpPr>
          <p:nvPr/>
        </p:nvGrpSpPr>
        <p:grpSpPr bwMode="auto">
          <a:xfrm>
            <a:off x="6553200" y="1747838"/>
            <a:ext cx="1905000" cy="1981200"/>
            <a:chOff x="4464" y="2448"/>
            <a:chExt cx="1200" cy="1248"/>
          </a:xfrm>
        </p:grpSpPr>
        <p:sp>
          <p:nvSpPr>
            <p:cNvPr id="63494" name="Line 6"/>
            <p:cNvSpPr>
              <a:spLocks noChangeShapeType="1"/>
            </p:cNvSpPr>
            <p:nvPr/>
          </p:nvSpPr>
          <p:spPr bwMode="auto">
            <a:xfrm>
              <a:off x="5040" y="2976"/>
              <a:ext cx="384" cy="144"/>
            </a:xfrm>
            <a:prstGeom prst="line">
              <a:avLst/>
            </a:prstGeom>
            <a:noFill/>
            <a:ln w="19050">
              <a:solidFill>
                <a:srgbClr val="FF0000"/>
              </a:solidFill>
              <a:round/>
              <a:headEnd/>
              <a:tailEnd/>
            </a:ln>
            <a:effectLst/>
          </p:spPr>
          <p:txBody>
            <a:bodyPr/>
            <a:lstStyle/>
            <a:p>
              <a:endParaRPr lang="en-US"/>
            </a:p>
          </p:txBody>
        </p:sp>
        <p:sp>
          <p:nvSpPr>
            <p:cNvPr id="63495" name="Line 7"/>
            <p:cNvSpPr>
              <a:spLocks noChangeShapeType="1"/>
            </p:cNvSpPr>
            <p:nvPr/>
          </p:nvSpPr>
          <p:spPr bwMode="auto">
            <a:xfrm flipV="1">
              <a:off x="4704" y="2976"/>
              <a:ext cx="336" cy="144"/>
            </a:xfrm>
            <a:prstGeom prst="line">
              <a:avLst/>
            </a:prstGeom>
            <a:noFill/>
            <a:ln w="19050">
              <a:solidFill>
                <a:srgbClr val="FF0000"/>
              </a:solidFill>
              <a:round/>
              <a:headEnd/>
              <a:tailEnd/>
            </a:ln>
            <a:effectLst/>
          </p:spPr>
          <p:txBody>
            <a:bodyPr/>
            <a:lstStyle/>
            <a:p>
              <a:endParaRPr lang="en-US"/>
            </a:p>
          </p:txBody>
        </p:sp>
        <p:sp>
          <p:nvSpPr>
            <p:cNvPr id="63496" name="Line 8"/>
            <p:cNvSpPr>
              <a:spLocks noChangeShapeType="1"/>
            </p:cNvSpPr>
            <p:nvPr/>
          </p:nvSpPr>
          <p:spPr bwMode="auto">
            <a:xfrm flipV="1">
              <a:off x="5040" y="2976"/>
              <a:ext cx="192" cy="0"/>
            </a:xfrm>
            <a:prstGeom prst="line">
              <a:avLst/>
            </a:prstGeom>
            <a:noFill/>
            <a:ln w="19050">
              <a:solidFill>
                <a:srgbClr val="FF0000"/>
              </a:solidFill>
              <a:round/>
              <a:headEnd/>
              <a:tailEnd/>
            </a:ln>
            <a:effectLst/>
          </p:spPr>
          <p:txBody>
            <a:bodyPr/>
            <a:lstStyle/>
            <a:p>
              <a:endParaRPr lang="en-US"/>
            </a:p>
          </p:txBody>
        </p:sp>
        <p:sp>
          <p:nvSpPr>
            <p:cNvPr id="63497" name="Line 9"/>
            <p:cNvSpPr>
              <a:spLocks noChangeShapeType="1"/>
            </p:cNvSpPr>
            <p:nvPr/>
          </p:nvSpPr>
          <p:spPr bwMode="auto">
            <a:xfrm flipV="1">
              <a:off x="5059" y="2736"/>
              <a:ext cx="0" cy="768"/>
            </a:xfrm>
            <a:prstGeom prst="line">
              <a:avLst/>
            </a:prstGeom>
            <a:noFill/>
            <a:ln w="25400">
              <a:solidFill>
                <a:srgbClr val="FF0000"/>
              </a:solidFill>
              <a:round/>
              <a:headEnd/>
              <a:tailEnd/>
            </a:ln>
            <a:effectLst/>
          </p:spPr>
          <p:txBody>
            <a:bodyPr/>
            <a:lstStyle/>
            <a:p>
              <a:endParaRPr lang="en-US"/>
            </a:p>
          </p:txBody>
        </p:sp>
        <p:sp>
          <p:nvSpPr>
            <p:cNvPr id="63498" name="Oval 10"/>
            <p:cNvSpPr>
              <a:spLocks noChangeArrowheads="1"/>
            </p:cNvSpPr>
            <p:nvPr/>
          </p:nvSpPr>
          <p:spPr bwMode="auto">
            <a:xfrm>
              <a:off x="5184" y="288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499" name="Line 11"/>
            <p:cNvSpPr>
              <a:spLocks noChangeShapeType="1"/>
            </p:cNvSpPr>
            <p:nvPr/>
          </p:nvSpPr>
          <p:spPr bwMode="auto">
            <a:xfrm flipV="1">
              <a:off x="4560" y="2544"/>
              <a:ext cx="384" cy="240"/>
            </a:xfrm>
            <a:prstGeom prst="line">
              <a:avLst/>
            </a:prstGeom>
            <a:noFill/>
            <a:ln w="9525">
              <a:solidFill>
                <a:schemeClr val="tx1"/>
              </a:solidFill>
              <a:round/>
              <a:headEnd/>
              <a:tailEnd/>
            </a:ln>
            <a:effectLst/>
          </p:spPr>
          <p:txBody>
            <a:bodyPr/>
            <a:lstStyle/>
            <a:p>
              <a:endParaRPr lang="en-US"/>
            </a:p>
          </p:txBody>
        </p:sp>
        <p:sp>
          <p:nvSpPr>
            <p:cNvPr id="63500" name="Line 12"/>
            <p:cNvSpPr>
              <a:spLocks noChangeShapeType="1"/>
            </p:cNvSpPr>
            <p:nvPr/>
          </p:nvSpPr>
          <p:spPr bwMode="auto">
            <a:xfrm flipV="1">
              <a:off x="4560" y="3360"/>
              <a:ext cx="384" cy="240"/>
            </a:xfrm>
            <a:prstGeom prst="line">
              <a:avLst/>
            </a:prstGeom>
            <a:noFill/>
            <a:ln w="9525">
              <a:solidFill>
                <a:schemeClr val="tx1"/>
              </a:solidFill>
              <a:prstDash val="dash"/>
              <a:round/>
              <a:headEnd/>
              <a:tailEnd/>
            </a:ln>
            <a:effectLst/>
          </p:spPr>
          <p:txBody>
            <a:bodyPr/>
            <a:lstStyle/>
            <a:p>
              <a:endParaRPr lang="en-US"/>
            </a:p>
          </p:txBody>
        </p:sp>
        <p:sp>
          <p:nvSpPr>
            <p:cNvPr id="63501" name="Line 13"/>
            <p:cNvSpPr>
              <a:spLocks noChangeShapeType="1"/>
            </p:cNvSpPr>
            <p:nvPr/>
          </p:nvSpPr>
          <p:spPr bwMode="auto">
            <a:xfrm flipV="1">
              <a:off x="5184" y="2544"/>
              <a:ext cx="384" cy="240"/>
            </a:xfrm>
            <a:prstGeom prst="line">
              <a:avLst/>
            </a:prstGeom>
            <a:noFill/>
            <a:ln w="9525">
              <a:solidFill>
                <a:schemeClr val="tx1"/>
              </a:solidFill>
              <a:round/>
              <a:headEnd/>
              <a:tailEnd/>
            </a:ln>
            <a:effectLst/>
          </p:spPr>
          <p:txBody>
            <a:bodyPr/>
            <a:lstStyle/>
            <a:p>
              <a:endParaRPr lang="en-US"/>
            </a:p>
          </p:txBody>
        </p:sp>
        <p:sp>
          <p:nvSpPr>
            <p:cNvPr id="63502" name="Line 14"/>
            <p:cNvSpPr>
              <a:spLocks noChangeShapeType="1"/>
            </p:cNvSpPr>
            <p:nvPr/>
          </p:nvSpPr>
          <p:spPr bwMode="auto">
            <a:xfrm flipV="1">
              <a:off x="5184" y="3360"/>
              <a:ext cx="384" cy="240"/>
            </a:xfrm>
            <a:prstGeom prst="line">
              <a:avLst/>
            </a:prstGeom>
            <a:noFill/>
            <a:ln w="9525">
              <a:solidFill>
                <a:schemeClr val="tx1"/>
              </a:solidFill>
              <a:round/>
              <a:headEnd/>
              <a:tailEnd/>
            </a:ln>
            <a:effectLst/>
          </p:spPr>
          <p:txBody>
            <a:bodyPr/>
            <a:lstStyle/>
            <a:p>
              <a:endParaRPr lang="en-US"/>
            </a:p>
          </p:txBody>
        </p:sp>
        <p:sp>
          <p:nvSpPr>
            <p:cNvPr id="63503" name="Rectangle 15"/>
            <p:cNvSpPr>
              <a:spLocks noChangeArrowheads="1"/>
            </p:cNvSpPr>
            <p:nvPr/>
          </p:nvSpPr>
          <p:spPr bwMode="auto">
            <a:xfrm>
              <a:off x="4560"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3504" name="Oval 16"/>
            <p:cNvSpPr>
              <a:spLocks noChangeArrowheads="1"/>
            </p:cNvSpPr>
            <p:nvPr/>
          </p:nvSpPr>
          <p:spPr bwMode="auto">
            <a:xfrm>
              <a:off x="446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05" name="Oval 17"/>
            <p:cNvSpPr>
              <a:spLocks noChangeArrowheads="1"/>
            </p:cNvSpPr>
            <p:nvPr/>
          </p:nvSpPr>
          <p:spPr bwMode="auto">
            <a:xfrm>
              <a:off x="446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06" name="Line 18"/>
            <p:cNvSpPr>
              <a:spLocks noChangeShapeType="1"/>
            </p:cNvSpPr>
            <p:nvPr/>
          </p:nvSpPr>
          <p:spPr bwMode="auto">
            <a:xfrm>
              <a:off x="4944" y="2544"/>
              <a:ext cx="0" cy="816"/>
            </a:xfrm>
            <a:prstGeom prst="line">
              <a:avLst/>
            </a:prstGeom>
            <a:noFill/>
            <a:ln w="9525">
              <a:solidFill>
                <a:schemeClr val="tx1"/>
              </a:solidFill>
              <a:prstDash val="dash"/>
              <a:round/>
              <a:headEnd/>
              <a:tailEnd/>
            </a:ln>
            <a:effectLst/>
          </p:spPr>
          <p:txBody>
            <a:bodyPr/>
            <a:lstStyle/>
            <a:p>
              <a:endParaRPr lang="en-US"/>
            </a:p>
          </p:txBody>
        </p:sp>
        <p:sp>
          <p:nvSpPr>
            <p:cNvPr id="63507" name="Line 19"/>
            <p:cNvSpPr>
              <a:spLocks noChangeShapeType="1"/>
            </p:cNvSpPr>
            <p:nvPr/>
          </p:nvSpPr>
          <p:spPr bwMode="auto">
            <a:xfrm>
              <a:off x="5568" y="2544"/>
              <a:ext cx="0" cy="816"/>
            </a:xfrm>
            <a:prstGeom prst="line">
              <a:avLst/>
            </a:prstGeom>
            <a:noFill/>
            <a:ln w="9525">
              <a:solidFill>
                <a:schemeClr val="tx1"/>
              </a:solidFill>
              <a:round/>
              <a:headEnd/>
              <a:tailEnd/>
            </a:ln>
            <a:effectLst/>
          </p:spPr>
          <p:txBody>
            <a:bodyPr/>
            <a:lstStyle/>
            <a:p>
              <a:endParaRPr lang="en-US"/>
            </a:p>
          </p:txBody>
        </p:sp>
        <p:sp>
          <p:nvSpPr>
            <p:cNvPr id="63508" name="Line 20"/>
            <p:cNvSpPr>
              <a:spLocks noChangeShapeType="1"/>
            </p:cNvSpPr>
            <p:nvPr/>
          </p:nvSpPr>
          <p:spPr bwMode="auto">
            <a:xfrm>
              <a:off x="4944" y="2544"/>
              <a:ext cx="624" cy="0"/>
            </a:xfrm>
            <a:prstGeom prst="line">
              <a:avLst/>
            </a:prstGeom>
            <a:noFill/>
            <a:ln w="9525">
              <a:solidFill>
                <a:schemeClr val="tx1"/>
              </a:solidFill>
              <a:round/>
              <a:headEnd/>
              <a:tailEnd/>
            </a:ln>
            <a:effectLst/>
          </p:spPr>
          <p:txBody>
            <a:bodyPr/>
            <a:lstStyle/>
            <a:p>
              <a:endParaRPr lang="en-US"/>
            </a:p>
          </p:txBody>
        </p:sp>
        <p:sp>
          <p:nvSpPr>
            <p:cNvPr id="63509" name="Line 21"/>
            <p:cNvSpPr>
              <a:spLocks noChangeShapeType="1"/>
            </p:cNvSpPr>
            <p:nvPr/>
          </p:nvSpPr>
          <p:spPr bwMode="auto">
            <a:xfrm>
              <a:off x="4944" y="3360"/>
              <a:ext cx="624" cy="0"/>
            </a:xfrm>
            <a:prstGeom prst="line">
              <a:avLst/>
            </a:prstGeom>
            <a:noFill/>
            <a:ln w="9525">
              <a:solidFill>
                <a:schemeClr val="tx1"/>
              </a:solidFill>
              <a:prstDash val="dash"/>
              <a:round/>
              <a:headEnd/>
              <a:tailEnd/>
            </a:ln>
            <a:effectLst/>
          </p:spPr>
          <p:txBody>
            <a:bodyPr/>
            <a:lstStyle/>
            <a:p>
              <a:endParaRPr lang="en-US"/>
            </a:p>
          </p:txBody>
        </p:sp>
        <p:sp>
          <p:nvSpPr>
            <p:cNvPr id="63510" name="Oval 22"/>
            <p:cNvSpPr>
              <a:spLocks noChangeArrowheads="1"/>
            </p:cNvSpPr>
            <p:nvPr/>
          </p:nvSpPr>
          <p:spPr bwMode="auto">
            <a:xfrm>
              <a:off x="484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11" name="Oval 23"/>
            <p:cNvSpPr>
              <a:spLocks noChangeArrowheads="1"/>
            </p:cNvSpPr>
            <p:nvPr/>
          </p:nvSpPr>
          <p:spPr bwMode="auto">
            <a:xfrm>
              <a:off x="5472"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12" name="Oval 24"/>
            <p:cNvSpPr>
              <a:spLocks noChangeArrowheads="1"/>
            </p:cNvSpPr>
            <p:nvPr/>
          </p:nvSpPr>
          <p:spPr bwMode="auto">
            <a:xfrm>
              <a:off x="484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13" name="Oval 25"/>
            <p:cNvSpPr>
              <a:spLocks noChangeArrowheads="1"/>
            </p:cNvSpPr>
            <p:nvPr/>
          </p:nvSpPr>
          <p:spPr bwMode="auto">
            <a:xfrm>
              <a:off x="5472"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14" name="Oval 26"/>
            <p:cNvSpPr>
              <a:spLocks noChangeArrowheads="1"/>
            </p:cNvSpPr>
            <p:nvPr/>
          </p:nvSpPr>
          <p:spPr bwMode="auto">
            <a:xfrm>
              <a:off x="4960" y="2880"/>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3515" name="Oval 27"/>
            <p:cNvSpPr>
              <a:spLocks noChangeArrowheads="1"/>
            </p:cNvSpPr>
            <p:nvPr/>
          </p:nvSpPr>
          <p:spPr bwMode="auto">
            <a:xfrm>
              <a:off x="5300"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16" name="Oval 28"/>
            <p:cNvSpPr>
              <a:spLocks noChangeArrowheads="1"/>
            </p:cNvSpPr>
            <p:nvPr/>
          </p:nvSpPr>
          <p:spPr bwMode="auto">
            <a:xfrm>
              <a:off x="4992" y="3456"/>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17" name="Oval 29"/>
            <p:cNvSpPr>
              <a:spLocks noChangeArrowheads="1"/>
            </p:cNvSpPr>
            <p:nvPr/>
          </p:nvSpPr>
          <p:spPr bwMode="auto">
            <a:xfrm>
              <a:off x="4672"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18" name="Oval 30"/>
            <p:cNvSpPr>
              <a:spLocks noChangeArrowheads="1"/>
            </p:cNvSpPr>
            <p:nvPr/>
          </p:nvSpPr>
          <p:spPr bwMode="auto">
            <a:xfrm>
              <a:off x="4992" y="264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19" name="Line 31"/>
            <p:cNvSpPr>
              <a:spLocks noChangeShapeType="1"/>
            </p:cNvSpPr>
            <p:nvPr/>
          </p:nvSpPr>
          <p:spPr bwMode="auto">
            <a:xfrm flipH="1">
              <a:off x="4848" y="2976"/>
              <a:ext cx="192" cy="240"/>
            </a:xfrm>
            <a:prstGeom prst="line">
              <a:avLst/>
            </a:prstGeom>
            <a:noFill/>
            <a:ln w="19050">
              <a:solidFill>
                <a:srgbClr val="FF0000"/>
              </a:solidFill>
              <a:round/>
              <a:headEnd/>
              <a:tailEnd/>
            </a:ln>
            <a:effectLst/>
          </p:spPr>
          <p:txBody>
            <a:bodyPr/>
            <a:lstStyle/>
            <a:p>
              <a:endParaRPr lang="en-US"/>
            </a:p>
          </p:txBody>
        </p:sp>
        <p:sp>
          <p:nvSpPr>
            <p:cNvPr id="63520" name="Oval 32"/>
            <p:cNvSpPr>
              <a:spLocks noChangeArrowheads="1"/>
            </p:cNvSpPr>
            <p:nvPr/>
          </p:nvSpPr>
          <p:spPr bwMode="auto">
            <a:xfrm>
              <a:off x="4800" y="312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21" name="Oval 33"/>
            <p:cNvSpPr>
              <a:spLocks noChangeArrowheads="1"/>
            </p:cNvSpPr>
            <p:nvPr/>
          </p:nvSpPr>
          <p:spPr bwMode="auto">
            <a:xfrm>
              <a:off x="5088"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22" name="Oval 34"/>
            <p:cNvSpPr>
              <a:spLocks noChangeArrowheads="1"/>
            </p:cNvSpPr>
            <p:nvPr/>
          </p:nvSpPr>
          <p:spPr bwMode="auto">
            <a:xfrm>
              <a:off x="5088"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grpSp>
      <p:grpSp>
        <p:nvGrpSpPr>
          <p:cNvPr id="63523" name="Group 35"/>
          <p:cNvGrpSpPr>
            <a:grpSpLocks/>
          </p:cNvGrpSpPr>
          <p:nvPr/>
        </p:nvGrpSpPr>
        <p:grpSpPr bwMode="auto">
          <a:xfrm>
            <a:off x="6172200" y="2433638"/>
            <a:ext cx="533400" cy="990600"/>
            <a:chOff x="384" y="1392"/>
            <a:chExt cx="336" cy="624"/>
          </a:xfrm>
        </p:grpSpPr>
        <p:sp>
          <p:nvSpPr>
            <p:cNvPr id="63524" name="AutoShape 36"/>
            <p:cNvSpPr>
              <a:spLocks noChangeArrowheads="1"/>
            </p:cNvSpPr>
            <p:nvPr/>
          </p:nvSpPr>
          <p:spPr bwMode="auto">
            <a:xfrm>
              <a:off x="384" y="1392"/>
              <a:ext cx="336" cy="624"/>
            </a:xfrm>
            <a:prstGeom prst="upArrow">
              <a:avLst>
                <a:gd name="adj1" fmla="val 50000"/>
                <a:gd name="adj2" fmla="val 46429"/>
              </a:avLst>
            </a:prstGeom>
            <a:solidFill>
              <a:schemeClr val="tx1"/>
            </a:solidFill>
            <a:ln w="9525">
              <a:noFill/>
              <a:miter lim="800000"/>
              <a:headEnd/>
              <a:tailEnd/>
            </a:ln>
            <a:effectLst/>
          </p:spPr>
          <p:txBody>
            <a:bodyPr vert="eaVert" wrap="none" anchor="ctr"/>
            <a:lstStyle/>
            <a:p>
              <a:pPr algn="ctr"/>
              <a:endParaRPr lang="en-US" b="1"/>
            </a:p>
          </p:txBody>
        </p:sp>
        <p:sp>
          <p:nvSpPr>
            <p:cNvPr id="63525" name="Text Box 37"/>
            <p:cNvSpPr txBox="1">
              <a:spLocks noChangeArrowheads="1"/>
            </p:cNvSpPr>
            <p:nvPr/>
          </p:nvSpPr>
          <p:spPr bwMode="auto">
            <a:xfrm>
              <a:off x="432" y="1584"/>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grpSp>
        <p:nvGrpSpPr>
          <p:cNvPr id="63526" name="Group 38"/>
          <p:cNvGrpSpPr>
            <a:grpSpLocks/>
          </p:cNvGrpSpPr>
          <p:nvPr/>
        </p:nvGrpSpPr>
        <p:grpSpPr bwMode="auto">
          <a:xfrm>
            <a:off x="1295400" y="2586038"/>
            <a:ext cx="533400" cy="990600"/>
            <a:chOff x="5664" y="1968"/>
            <a:chExt cx="336" cy="624"/>
          </a:xfrm>
        </p:grpSpPr>
        <p:sp>
          <p:nvSpPr>
            <p:cNvPr id="63527" name="AutoShape 39"/>
            <p:cNvSpPr>
              <a:spLocks noChangeArrowheads="1"/>
            </p:cNvSpPr>
            <p:nvPr/>
          </p:nvSpPr>
          <p:spPr bwMode="auto">
            <a:xfrm rot="10800000">
              <a:off x="5664" y="1968"/>
              <a:ext cx="336" cy="624"/>
            </a:xfrm>
            <a:prstGeom prst="upArrow">
              <a:avLst>
                <a:gd name="adj1" fmla="val 50000"/>
                <a:gd name="adj2" fmla="val 46429"/>
              </a:avLst>
            </a:prstGeom>
            <a:solidFill>
              <a:schemeClr val="tx1"/>
            </a:solidFill>
            <a:ln w="9525">
              <a:noFill/>
              <a:miter lim="800000"/>
              <a:headEnd/>
              <a:tailEnd/>
            </a:ln>
            <a:effectLst/>
          </p:spPr>
          <p:txBody>
            <a:bodyPr rot="10800000" vert="eaVert" wrap="none" anchor="ctr"/>
            <a:lstStyle/>
            <a:p>
              <a:pPr algn="ctr"/>
              <a:endParaRPr lang="en-US" b="1"/>
            </a:p>
          </p:txBody>
        </p:sp>
        <p:sp>
          <p:nvSpPr>
            <p:cNvPr id="63528" name="Text Box 40"/>
            <p:cNvSpPr txBox="1">
              <a:spLocks noChangeArrowheads="1"/>
            </p:cNvSpPr>
            <p:nvPr/>
          </p:nvSpPr>
          <p:spPr bwMode="auto">
            <a:xfrm>
              <a:off x="5712" y="2160"/>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grpSp>
        <p:nvGrpSpPr>
          <p:cNvPr id="63529" name="Group 41"/>
          <p:cNvGrpSpPr>
            <a:grpSpLocks/>
          </p:cNvGrpSpPr>
          <p:nvPr/>
        </p:nvGrpSpPr>
        <p:grpSpPr bwMode="auto">
          <a:xfrm>
            <a:off x="1752600" y="1824038"/>
            <a:ext cx="1905000" cy="1981200"/>
            <a:chOff x="3360" y="2448"/>
            <a:chExt cx="1200" cy="1248"/>
          </a:xfrm>
        </p:grpSpPr>
        <p:sp>
          <p:nvSpPr>
            <p:cNvPr id="63530" name="Line 42"/>
            <p:cNvSpPr>
              <a:spLocks noChangeShapeType="1"/>
            </p:cNvSpPr>
            <p:nvPr/>
          </p:nvSpPr>
          <p:spPr bwMode="auto">
            <a:xfrm flipV="1">
              <a:off x="3936" y="2976"/>
              <a:ext cx="384" cy="192"/>
            </a:xfrm>
            <a:prstGeom prst="line">
              <a:avLst/>
            </a:prstGeom>
            <a:noFill/>
            <a:ln w="19050">
              <a:solidFill>
                <a:srgbClr val="FF0000"/>
              </a:solidFill>
              <a:round/>
              <a:headEnd/>
              <a:tailEnd/>
            </a:ln>
            <a:effectLst/>
          </p:spPr>
          <p:txBody>
            <a:bodyPr/>
            <a:lstStyle/>
            <a:p>
              <a:endParaRPr lang="en-US"/>
            </a:p>
          </p:txBody>
        </p:sp>
        <p:sp>
          <p:nvSpPr>
            <p:cNvPr id="63531" name="Line 43"/>
            <p:cNvSpPr>
              <a:spLocks noChangeShapeType="1"/>
            </p:cNvSpPr>
            <p:nvPr/>
          </p:nvSpPr>
          <p:spPr bwMode="auto">
            <a:xfrm>
              <a:off x="3600" y="2976"/>
              <a:ext cx="384" cy="192"/>
            </a:xfrm>
            <a:prstGeom prst="line">
              <a:avLst/>
            </a:prstGeom>
            <a:noFill/>
            <a:ln w="19050">
              <a:solidFill>
                <a:srgbClr val="FF0000"/>
              </a:solidFill>
              <a:round/>
              <a:headEnd/>
              <a:tailEnd/>
            </a:ln>
            <a:effectLst/>
          </p:spPr>
          <p:txBody>
            <a:bodyPr/>
            <a:lstStyle/>
            <a:p>
              <a:endParaRPr lang="en-US"/>
            </a:p>
          </p:txBody>
        </p:sp>
        <p:sp>
          <p:nvSpPr>
            <p:cNvPr id="63532" name="Line 44"/>
            <p:cNvSpPr>
              <a:spLocks noChangeShapeType="1"/>
            </p:cNvSpPr>
            <p:nvPr/>
          </p:nvSpPr>
          <p:spPr bwMode="auto">
            <a:xfrm flipV="1">
              <a:off x="3936" y="2880"/>
              <a:ext cx="192" cy="336"/>
            </a:xfrm>
            <a:prstGeom prst="line">
              <a:avLst/>
            </a:prstGeom>
            <a:noFill/>
            <a:ln w="19050">
              <a:solidFill>
                <a:srgbClr val="FF0000"/>
              </a:solidFill>
              <a:round/>
              <a:headEnd/>
              <a:tailEnd/>
            </a:ln>
            <a:effectLst/>
          </p:spPr>
          <p:txBody>
            <a:bodyPr/>
            <a:lstStyle/>
            <a:p>
              <a:endParaRPr lang="en-US"/>
            </a:p>
          </p:txBody>
        </p:sp>
        <p:sp>
          <p:nvSpPr>
            <p:cNvPr id="63533" name="Line 45"/>
            <p:cNvSpPr>
              <a:spLocks noChangeShapeType="1"/>
            </p:cNvSpPr>
            <p:nvPr/>
          </p:nvSpPr>
          <p:spPr bwMode="auto">
            <a:xfrm flipV="1">
              <a:off x="3955" y="2640"/>
              <a:ext cx="0" cy="768"/>
            </a:xfrm>
            <a:prstGeom prst="line">
              <a:avLst/>
            </a:prstGeom>
            <a:noFill/>
            <a:ln w="25400">
              <a:solidFill>
                <a:srgbClr val="FF0000"/>
              </a:solidFill>
              <a:round/>
              <a:headEnd/>
              <a:tailEnd/>
            </a:ln>
            <a:effectLst/>
          </p:spPr>
          <p:txBody>
            <a:bodyPr/>
            <a:lstStyle/>
            <a:p>
              <a:endParaRPr lang="en-US"/>
            </a:p>
          </p:txBody>
        </p:sp>
        <p:sp>
          <p:nvSpPr>
            <p:cNvPr id="63534" name="Oval 46"/>
            <p:cNvSpPr>
              <a:spLocks noChangeArrowheads="1"/>
            </p:cNvSpPr>
            <p:nvPr/>
          </p:nvSpPr>
          <p:spPr bwMode="auto">
            <a:xfrm>
              <a:off x="4080" y="278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35" name="Line 47"/>
            <p:cNvSpPr>
              <a:spLocks noChangeShapeType="1"/>
            </p:cNvSpPr>
            <p:nvPr/>
          </p:nvSpPr>
          <p:spPr bwMode="auto">
            <a:xfrm flipV="1">
              <a:off x="3456" y="2544"/>
              <a:ext cx="384" cy="240"/>
            </a:xfrm>
            <a:prstGeom prst="line">
              <a:avLst/>
            </a:prstGeom>
            <a:noFill/>
            <a:ln w="9525">
              <a:solidFill>
                <a:schemeClr val="tx1"/>
              </a:solidFill>
              <a:round/>
              <a:headEnd/>
              <a:tailEnd/>
            </a:ln>
            <a:effectLst/>
          </p:spPr>
          <p:txBody>
            <a:bodyPr/>
            <a:lstStyle/>
            <a:p>
              <a:endParaRPr lang="en-US"/>
            </a:p>
          </p:txBody>
        </p:sp>
        <p:sp>
          <p:nvSpPr>
            <p:cNvPr id="63536" name="Line 48"/>
            <p:cNvSpPr>
              <a:spLocks noChangeShapeType="1"/>
            </p:cNvSpPr>
            <p:nvPr/>
          </p:nvSpPr>
          <p:spPr bwMode="auto">
            <a:xfrm flipV="1">
              <a:off x="3456" y="3360"/>
              <a:ext cx="384" cy="240"/>
            </a:xfrm>
            <a:prstGeom prst="line">
              <a:avLst/>
            </a:prstGeom>
            <a:noFill/>
            <a:ln w="9525">
              <a:solidFill>
                <a:schemeClr val="tx1"/>
              </a:solidFill>
              <a:prstDash val="dash"/>
              <a:round/>
              <a:headEnd/>
              <a:tailEnd/>
            </a:ln>
            <a:effectLst/>
          </p:spPr>
          <p:txBody>
            <a:bodyPr/>
            <a:lstStyle/>
            <a:p>
              <a:endParaRPr lang="en-US"/>
            </a:p>
          </p:txBody>
        </p:sp>
        <p:sp>
          <p:nvSpPr>
            <p:cNvPr id="63537" name="Line 49"/>
            <p:cNvSpPr>
              <a:spLocks noChangeShapeType="1"/>
            </p:cNvSpPr>
            <p:nvPr/>
          </p:nvSpPr>
          <p:spPr bwMode="auto">
            <a:xfrm flipV="1">
              <a:off x="4080" y="2544"/>
              <a:ext cx="384" cy="240"/>
            </a:xfrm>
            <a:prstGeom prst="line">
              <a:avLst/>
            </a:prstGeom>
            <a:noFill/>
            <a:ln w="9525">
              <a:solidFill>
                <a:schemeClr val="tx1"/>
              </a:solidFill>
              <a:round/>
              <a:headEnd/>
              <a:tailEnd/>
            </a:ln>
            <a:effectLst/>
          </p:spPr>
          <p:txBody>
            <a:bodyPr/>
            <a:lstStyle/>
            <a:p>
              <a:endParaRPr lang="en-US"/>
            </a:p>
          </p:txBody>
        </p:sp>
        <p:sp>
          <p:nvSpPr>
            <p:cNvPr id="63538" name="Line 50"/>
            <p:cNvSpPr>
              <a:spLocks noChangeShapeType="1"/>
            </p:cNvSpPr>
            <p:nvPr/>
          </p:nvSpPr>
          <p:spPr bwMode="auto">
            <a:xfrm flipV="1">
              <a:off x="4080" y="3360"/>
              <a:ext cx="384" cy="240"/>
            </a:xfrm>
            <a:prstGeom prst="line">
              <a:avLst/>
            </a:prstGeom>
            <a:noFill/>
            <a:ln w="9525">
              <a:solidFill>
                <a:schemeClr val="tx1"/>
              </a:solidFill>
              <a:round/>
              <a:headEnd/>
              <a:tailEnd/>
            </a:ln>
            <a:effectLst/>
          </p:spPr>
          <p:txBody>
            <a:bodyPr/>
            <a:lstStyle/>
            <a:p>
              <a:endParaRPr lang="en-US"/>
            </a:p>
          </p:txBody>
        </p:sp>
        <p:sp>
          <p:nvSpPr>
            <p:cNvPr id="63539" name="Rectangle 51"/>
            <p:cNvSpPr>
              <a:spLocks noChangeArrowheads="1"/>
            </p:cNvSpPr>
            <p:nvPr/>
          </p:nvSpPr>
          <p:spPr bwMode="auto">
            <a:xfrm>
              <a:off x="3456"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3540" name="Oval 52"/>
            <p:cNvSpPr>
              <a:spLocks noChangeArrowheads="1"/>
            </p:cNvSpPr>
            <p:nvPr/>
          </p:nvSpPr>
          <p:spPr bwMode="auto">
            <a:xfrm>
              <a:off x="3360"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41" name="Oval 53"/>
            <p:cNvSpPr>
              <a:spLocks noChangeArrowheads="1"/>
            </p:cNvSpPr>
            <p:nvPr/>
          </p:nvSpPr>
          <p:spPr bwMode="auto">
            <a:xfrm>
              <a:off x="398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42" name="Oval 54"/>
            <p:cNvSpPr>
              <a:spLocks noChangeArrowheads="1"/>
            </p:cNvSpPr>
            <p:nvPr/>
          </p:nvSpPr>
          <p:spPr bwMode="auto">
            <a:xfrm>
              <a:off x="3360"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43" name="Oval 55"/>
            <p:cNvSpPr>
              <a:spLocks noChangeArrowheads="1"/>
            </p:cNvSpPr>
            <p:nvPr/>
          </p:nvSpPr>
          <p:spPr bwMode="auto">
            <a:xfrm>
              <a:off x="398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44" name="Line 56"/>
            <p:cNvSpPr>
              <a:spLocks noChangeShapeType="1"/>
            </p:cNvSpPr>
            <p:nvPr/>
          </p:nvSpPr>
          <p:spPr bwMode="auto">
            <a:xfrm>
              <a:off x="3840" y="2544"/>
              <a:ext cx="0" cy="816"/>
            </a:xfrm>
            <a:prstGeom prst="line">
              <a:avLst/>
            </a:prstGeom>
            <a:noFill/>
            <a:ln w="9525">
              <a:solidFill>
                <a:schemeClr val="tx1"/>
              </a:solidFill>
              <a:prstDash val="dash"/>
              <a:round/>
              <a:headEnd/>
              <a:tailEnd/>
            </a:ln>
            <a:effectLst/>
          </p:spPr>
          <p:txBody>
            <a:bodyPr/>
            <a:lstStyle/>
            <a:p>
              <a:endParaRPr lang="en-US"/>
            </a:p>
          </p:txBody>
        </p:sp>
        <p:sp>
          <p:nvSpPr>
            <p:cNvPr id="63545" name="Line 57"/>
            <p:cNvSpPr>
              <a:spLocks noChangeShapeType="1"/>
            </p:cNvSpPr>
            <p:nvPr/>
          </p:nvSpPr>
          <p:spPr bwMode="auto">
            <a:xfrm>
              <a:off x="4464" y="2544"/>
              <a:ext cx="0" cy="816"/>
            </a:xfrm>
            <a:prstGeom prst="line">
              <a:avLst/>
            </a:prstGeom>
            <a:noFill/>
            <a:ln w="9525">
              <a:solidFill>
                <a:schemeClr val="tx1"/>
              </a:solidFill>
              <a:round/>
              <a:headEnd/>
              <a:tailEnd/>
            </a:ln>
            <a:effectLst/>
          </p:spPr>
          <p:txBody>
            <a:bodyPr/>
            <a:lstStyle/>
            <a:p>
              <a:endParaRPr lang="en-US"/>
            </a:p>
          </p:txBody>
        </p:sp>
        <p:sp>
          <p:nvSpPr>
            <p:cNvPr id="63546" name="Line 58"/>
            <p:cNvSpPr>
              <a:spLocks noChangeShapeType="1"/>
            </p:cNvSpPr>
            <p:nvPr/>
          </p:nvSpPr>
          <p:spPr bwMode="auto">
            <a:xfrm>
              <a:off x="3840" y="2544"/>
              <a:ext cx="624" cy="0"/>
            </a:xfrm>
            <a:prstGeom prst="line">
              <a:avLst/>
            </a:prstGeom>
            <a:noFill/>
            <a:ln w="9525">
              <a:solidFill>
                <a:schemeClr val="tx1"/>
              </a:solidFill>
              <a:round/>
              <a:headEnd/>
              <a:tailEnd/>
            </a:ln>
            <a:effectLst/>
          </p:spPr>
          <p:txBody>
            <a:bodyPr/>
            <a:lstStyle/>
            <a:p>
              <a:endParaRPr lang="en-US"/>
            </a:p>
          </p:txBody>
        </p:sp>
        <p:sp>
          <p:nvSpPr>
            <p:cNvPr id="63547" name="Line 59"/>
            <p:cNvSpPr>
              <a:spLocks noChangeShapeType="1"/>
            </p:cNvSpPr>
            <p:nvPr/>
          </p:nvSpPr>
          <p:spPr bwMode="auto">
            <a:xfrm>
              <a:off x="3840" y="3360"/>
              <a:ext cx="624" cy="0"/>
            </a:xfrm>
            <a:prstGeom prst="line">
              <a:avLst/>
            </a:prstGeom>
            <a:noFill/>
            <a:ln w="9525">
              <a:solidFill>
                <a:schemeClr val="tx1"/>
              </a:solidFill>
              <a:prstDash val="dash"/>
              <a:round/>
              <a:headEnd/>
              <a:tailEnd/>
            </a:ln>
            <a:effectLst/>
          </p:spPr>
          <p:txBody>
            <a:bodyPr/>
            <a:lstStyle/>
            <a:p>
              <a:endParaRPr lang="en-US"/>
            </a:p>
          </p:txBody>
        </p:sp>
        <p:sp>
          <p:nvSpPr>
            <p:cNvPr id="63548" name="Oval 60"/>
            <p:cNvSpPr>
              <a:spLocks noChangeArrowheads="1"/>
            </p:cNvSpPr>
            <p:nvPr/>
          </p:nvSpPr>
          <p:spPr bwMode="auto">
            <a:xfrm>
              <a:off x="3744"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49" name="Oval 61"/>
            <p:cNvSpPr>
              <a:spLocks noChangeArrowheads="1"/>
            </p:cNvSpPr>
            <p:nvPr/>
          </p:nvSpPr>
          <p:spPr bwMode="auto">
            <a:xfrm>
              <a:off x="436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50" name="Oval 62"/>
            <p:cNvSpPr>
              <a:spLocks noChangeArrowheads="1"/>
            </p:cNvSpPr>
            <p:nvPr/>
          </p:nvSpPr>
          <p:spPr bwMode="auto">
            <a:xfrm>
              <a:off x="3744"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51" name="Oval 63"/>
            <p:cNvSpPr>
              <a:spLocks noChangeArrowheads="1"/>
            </p:cNvSpPr>
            <p:nvPr/>
          </p:nvSpPr>
          <p:spPr bwMode="auto">
            <a:xfrm>
              <a:off x="436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3552" name="Oval 64"/>
            <p:cNvSpPr>
              <a:spLocks noChangeArrowheads="1"/>
            </p:cNvSpPr>
            <p:nvPr/>
          </p:nvSpPr>
          <p:spPr bwMode="auto">
            <a:xfrm>
              <a:off x="3856" y="3072"/>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3553" name="Oval 65"/>
            <p:cNvSpPr>
              <a:spLocks noChangeArrowheads="1"/>
            </p:cNvSpPr>
            <p:nvPr/>
          </p:nvSpPr>
          <p:spPr bwMode="auto">
            <a:xfrm>
              <a:off x="4196" y="292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54" name="Oval 66"/>
            <p:cNvSpPr>
              <a:spLocks noChangeArrowheads="1"/>
            </p:cNvSpPr>
            <p:nvPr/>
          </p:nvSpPr>
          <p:spPr bwMode="auto">
            <a:xfrm>
              <a:off x="3888" y="336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55" name="Oval 67"/>
            <p:cNvSpPr>
              <a:spLocks noChangeArrowheads="1"/>
            </p:cNvSpPr>
            <p:nvPr/>
          </p:nvSpPr>
          <p:spPr bwMode="auto">
            <a:xfrm>
              <a:off x="3568" y="292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56" name="Oval 68"/>
            <p:cNvSpPr>
              <a:spLocks noChangeArrowheads="1"/>
            </p:cNvSpPr>
            <p:nvPr/>
          </p:nvSpPr>
          <p:spPr bwMode="auto">
            <a:xfrm>
              <a:off x="3888" y="254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3557" name="Line 69"/>
            <p:cNvSpPr>
              <a:spLocks noChangeShapeType="1"/>
            </p:cNvSpPr>
            <p:nvPr/>
          </p:nvSpPr>
          <p:spPr bwMode="auto">
            <a:xfrm flipH="1" flipV="1">
              <a:off x="3744" y="3072"/>
              <a:ext cx="192" cy="96"/>
            </a:xfrm>
            <a:prstGeom prst="line">
              <a:avLst/>
            </a:prstGeom>
            <a:noFill/>
            <a:ln w="19050">
              <a:solidFill>
                <a:srgbClr val="FF0000"/>
              </a:solidFill>
              <a:round/>
              <a:headEnd/>
              <a:tailEnd/>
            </a:ln>
            <a:effectLst/>
          </p:spPr>
          <p:txBody>
            <a:bodyPr/>
            <a:lstStyle/>
            <a:p>
              <a:endParaRPr lang="en-US"/>
            </a:p>
          </p:txBody>
        </p:sp>
        <p:sp>
          <p:nvSpPr>
            <p:cNvPr id="63558" name="Oval 70"/>
            <p:cNvSpPr>
              <a:spLocks noChangeArrowheads="1"/>
            </p:cNvSpPr>
            <p:nvPr/>
          </p:nvSpPr>
          <p:spPr bwMode="auto">
            <a:xfrm>
              <a:off x="3696"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grpSp>
      <p:sp>
        <p:nvSpPr>
          <p:cNvPr id="63559" name="Text Box 71"/>
          <p:cNvSpPr txBox="1">
            <a:spLocks noChangeArrowheads="1"/>
          </p:cNvSpPr>
          <p:nvPr/>
        </p:nvSpPr>
        <p:spPr bwMode="auto">
          <a:xfrm>
            <a:off x="1473200" y="1908175"/>
            <a:ext cx="431800"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Pb</a:t>
            </a:r>
          </a:p>
        </p:txBody>
      </p:sp>
      <p:sp>
        <p:nvSpPr>
          <p:cNvPr id="63560" name="Text Box 72"/>
          <p:cNvSpPr txBox="1">
            <a:spLocks noChangeArrowheads="1"/>
          </p:cNvSpPr>
          <p:nvPr/>
        </p:nvSpPr>
        <p:spPr bwMode="auto">
          <a:xfrm>
            <a:off x="2846388" y="2903538"/>
            <a:ext cx="354012"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Ti</a:t>
            </a:r>
          </a:p>
        </p:txBody>
      </p:sp>
      <p:sp>
        <p:nvSpPr>
          <p:cNvPr id="63561" name="Text Box 73"/>
          <p:cNvSpPr txBox="1">
            <a:spLocks noChangeArrowheads="1"/>
          </p:cNvSpPr>
          <p:nvPr/>
        </p:nvSpPr>
        <p:spPr bwMode="auto">
          <a:xfrm>
            <a:off x="3162300" y="2325688"/>
            <a:ext cx="342900"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O</a:t>
            </a:r>
          </a:p>
        </p:txBody>
      </p:sp>
      <p:sp>
        <p:nvSpPr>
          <p:cNvPr id="63563" name="AutoShape 75"/>
          <p:cNvSpPr>
            <a:spLocks noChangeArrowheads="1"/>
          </p:cNvSpPr>
          <p:nvPr/>
        </p:nvSpPr>
        <p:spPr bwMode="auto">
          <a:xfrm>
            <a:off x="5181600" y="4876800"/>
            <a:ext cx="1219200" cy="1371600"/>
          </a:xfrm>
          <a:prstGeom prst="cube">
            <a:avLst>
              <a:gd name="adj" fmla="val 25000"/>
            </a:avLst>
          </a:prstGeom>
          <a:solidFill>
            <a:srgbClr val="808080"/>
          </a:solidFill>
          <a:ln w="25400">
            <a:solidFill>
              <a:srgbClr val="0000FF"/>
            </a:solidFill>
            <a:miter lim="800000"/>
            <a:headEnd/>
            <a:tailEnd/>
          </a:ln>
          <a:effectLst/>
        </p:spPr>
        <p:txBody>
          <a:bodyPr wrap="none" anchor="ctr"/>
          <a:lstStyle/>
          <a:p>
            <a:endParaRPr lang="en-US"/>
          </a:p>
        </p:txBody>
      </p:sp>
      <p:sp>
        <p:nvSpPr>
          <p:cNvPr id="63564" name="Line 76"/>
          <p:cNvSpPr>
            <a:spLocks noChangeShapeType="1"/>
          </p:cNvSpPr>
          <p:nvPr/>
        </p:nvSpPr>
        <p:spPr bwMode="auto">
          <a:xfrm flipV="1">
            <a:off x="5562600" y="5410200"/>
            <a:ext cx="0" cy="685800"/>
          </a:xfrm>
          <a:prstGeom prst="line">
            <a:avLst/>
          </a:prstGeom>
          <a:noFill/>
          <a:ln w="63500">
            <a:solidFill>
              <a:schemeClr val="tx1"/>
            </a:solidFill>
            <a:round/>
            <a:headEnd/>
            <a:tailEnd type="triangle" w="med" len="med"/>
          </a:ln>
          <a:effectLst/>
        </p:spPr>
        <p:txBody>
          <a:bodyPr/>
          <a:lstStyle/>
          <a:p>
            <a:endParaRPr lang="en-US"/>
          </a:p>
        </p:txBody>
      </p:sp>
      <p:sp>
        <p:nvSpPr>
          <p:cNvPr id="63565" name="Text Box 77"/>
          <p:cNvSpPr txBox="1">
            <a:spLocks noChangeArrowheads="1"/>
          </p:cNvSpPr>
          <p:nvPr/>
        </p:nvSpPr>
        <p:spPr bwMode="auto">
          <a:xfrm>
            <a:off x="5562600" y="5607050"/>
            <a:ext cx="319088"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a:t>
            </a:r>
          </a:p>
        </p:txBody>
      </p:sp>
      <p:sp>
        <p:nvSpPr>
          <p:cNvPr id="63566" name="Text Box 78"/>
          <p:cNvSpPr txBox="1">
            <a:spLocks noChangeArrowheads="1"/>
          </p:cNvSpPr>
          <p:nvPr/>
        </p:nvSpPr>
        <p:spPr bwMode="auto">
          <a:xfrm>
            <a:off x="2362200" y="5095875"/>
            <a:ext cx="1270000" cy="466725"/>
          </a:xfrm>
          <a:prstGeom prst="rect">
            <a:avLst/>
          </a:prstGeom>
          <a:noFill/>
          <a:ln w="9525">
            <a:solidFill>
              <a:schemeClr val="tx1"/>
            </a:solidFill>
            <a:miter lim="800000"/>
            <a:headEnd/>
            <a:tailEnd/>
          </a:ln>
          <a:effectLst/>
        </p:spPr>
        <p:txBody>
          <a:bodyPr wrap="none">
            <a:spAutoFit/>
          </a:bodyPr>
          <a:lstStyle/>
          <a:p>
            <a:r>
              <a:rPr lang="en-US" sz="2400">
                <a:solidFill>
                  <a:srgbClr val="FF0000"/>
                </a:solidFill>
                <a:latin typeface="Microsoft Sans Serif" pitchFamily="34" charset="0"/>
                <a:sym typeface="Symbol" pitchFamily="18" charset="2"/>
              </a:rPr>
              <a:t>  </a:t>
            </a:r>
            <a:r>
              <a:rPr lang="en-US" sz="2400" i="1">
                <a:solidFill>
                  <a:srgbClr val="FF0000"/>
                </a:solidFill>
                <a:latin typeface="Microsoft Sans Serif" pitchFamily="34" charset="0"/>
                <a:sym typeface="Symbol" pitchFamily="18" charset="2"/>
              </a:rPr>
              <a:t>P</a:t>
            </a:r>
            <a:r>
              <a:rPr lang="en-US" sz="2400">
                <a:solidFill>
                  <a:srgbClr val="FF0000"/>
                </a:solidFill>
                <a:latin typeface="Microsoft Sans Serif" pitchFamily="34" charset="0"/>
                <a:sym typeface="Symbol" pitchFamily="18" charset="2"/>
              </a:rPr>
              <a:t> </a:t>
            </a:r>
            <a:r>
              <a:rPr lang="en-US" sz="2400" i="1">
                <a:solidFill>
                  <a:srgbClr val="FF0000"/>
                </a:solidFill>
                <a:latin typeface="Microsoft Sans Serif" pitchFamily="34" charset="0"/>
                <a:sym typeface="Symbol" pitchFamily="18" charset="2"/>
              </a:rPr>
              <a:t>E</a:t>
            </a:r>
          </a:p>
        </p:txBody>
      </p:sp>
      <p:sp>
        <p:nvSpPr>
          <p:cNvPr id="63567" name="Line 79"/>
          <p:cNvSpPr>
            <a:spLocks noChangeShapeType="1"/>
          </p:cNvSpPr>
          <p:nvPr/>
        </p:nvSpPr>
        <p:spPr bwMode="auto">
          <a:xfrm flipV="1">
            <a:off x="4876800" y="5410200"/>
            <a:ext cx="0" cy="533400"/>
          </a:xfrm>
          <a:prstGeom prst="line">
            <a:avLst/>
          </a:prstGeom>
          <a:noFill/>
          <a:ln w="63500">
            <a:solidFill>
              <a:srgbClr val="FF0000"/>
            </a:solidFill>
            <a:round/>
            <a:headEnd/>
            <a:tailEnd type="triangle" w="med" len="med"/>
          </a:ln>
          <a:effectLst/>
        </p:spPr>
        <p:txBody>
          <a:bodyPr/>
          <a:lstStyle/>
          <a:p>
            <a:endParaRPr lang="en-US"/>
          </a:p>
        </p:txBody>
      </p:sp>
      <p:sp>
        <p:nvSpPr>
          <p:cNvPr id="63568" name="Rectangle 80"/>
          <p:cNvSpPr>
            <a:spLocks noChangeArrowheads="1"/>
          </p:cNvSpPr>
          <p:nvPr/>
        </p:nvSpPr>
        <p:spPr bwMode="auto">
          <a:xfrm>
            <a:off x="4495800" y="5105400"/>
            <a:ext cx="336550" cy="366713"/>
          </a:xfrm>
          <a:prstGeom prst="rect">
            <a:avLst/>
          </a:prstGeom>
          <a:noFill/>
          <a:ln w="9525">
            <a:noFill/>
            <a:miter lim="800000"/>
            <a:headEnd/>
            <a:tailEnd/>
          </a:ln>
          <a:effectLst/>
        </p:spPr>
        <p:txBody>
          <a:bodyPr wrap="none">
            <a:spAutoFit/>
          </a:bodyPr>
          <a:lstStyle/>
          <a:p>
            <a:r>
              <a:rPr lang="en-US" i="1">
                <a:solidFill>
                  <a:srgbClr val="FF0000"/>
                </a:solidFill>
                <a:latin typeface="Microsoft Sans Serif" pitchFamily="34" charset="0"/>
              </a:rPr>
              <a:t>E</a:t>
            </a:r>
          </a:p>
        </p:txBody>
      </p:sp>
      <p:sp>
        <p:nvSpPr>
          <p:cNvPr id="63569" name="Text Box 81"/>
          <p:cNvSpPr txBox="1">
            <a:spLocks noChangeArrowheads="1"/>
          </p:cNvSpPr>
          <p:nvPr/>
        </p:nvSpPr>
        <p:spPr bwMode="auto">
          <a:xfrm>
            <a:off x="609600" y="304800"/>
            <a:ext cx="8077200" cy="579438"/>
          </a:xfrm>
          <a:prstGeom prst="rect">
            <a:avLst/>
          </a:prstGeom>
          <a:noFill/>
          <a:ln w="9525">
            <a:noFill/>
            <a:miter lim="800000"/>
            <a:headEnd/>
            <a:tailEnd/>
          </a:ln>
          <a:effectLst/>
        </p:spPr>
        <p:txBody>
          <a:bodyPr>
            <a:spAutoFit/>
          </a:bodyPr>
          <a:lstStyle/>
          <a:p>
            <a:pPr algn="ctr"/>
            <a:r>
              <a:rPr lang="en-US" sz="3200" b="1">
                <a:latin typeface="Calibri" pitchFamily="34" charset="0"/>
              </a:rPr>
              <a:t>Spontaneous polarization and piezoelectricity</a:t>
            </a:r>
          </a:p>
        </p:txBody>
      </p:sp>
      <p:sp>
        <p:nvSpPr>
          <p:cNvPr id="63570" name="Text Box 82"/>
          <p:cNvSpPr txBox="1">
            <a:spLocks noChangeArrowheads="1"/>
          </p:cNvSpPr>
          <p:nvPr/>
        </p:nvSpPr>
        <p:spPr bwMode="auto">
          <a:xfrm>
            <a:off x="381000" y="1081088"/>
            <a:ext cx="6115050" cy="457200"/>
          </a:xfrm>
          <a:prstGeom prst="rect">
            <a:avLst/>
          </a:prstGeom>
          <a:noFill/>
          <a:ln w="9525">
            <a:noFill/>
            <a:miter lim="800000"/>
            <a:headEnd/>
            <a:tailEnd/>
          </a:ln>
          <a:effectLst/>
        </p:spPr>
        <p:txBody>
          <a:bodyPr wrap="none">
            <a:spAutoFit/>
          </a:bodyPr>
          <a:lstStyle/>
          <a:p>
            <a:r>
              <a:rPr lang="en-US" sz="2400">
                <a:latin typeface="Calibri" pitchFamily="34" charset="0"/>
              </a:rPr>
              <a:t>Multiple energetically equivalent configurations</a:t>
            </a:r>
          </a:p>
        </p:txBody>
      </p:sp>
      <p:sp>
        <p:nvSpPr>
          <p:cNvPr id="63571" name="Text Box 83"/>
          <p:cNvSpPr txBox="1">
            <a:spLocks noChangeArrowheads="1"/>
          </p:cNvSpPr>
          <p:nvPr/>
        </p:nvSpPr>
        <p:spPr bwMode="auto">
          <a:xfrm>
            <a:off x="439738" y="4510088"/>
            <a:ext cx="2525712" cy="457200"/>
          </a:xfrm>
          <a:prstGeom prst="rect">
            <a:avLst/>
          </a:prstGeom>
          <a:noFill/>
          <a:ln w="9525">
            <a:noFill/>
            <a:miter lim="800000"/>
            <a:headEnd/>
            <a:tailEnd/>
          </a:ln>
          <a:effectLst/>
        </p:spPr>
        <p:txBody>
          <a:bodyPr wrap="none">
            <a:spAutoFit/>
          </a:bodyPr>
          <a:lstStyle/>
          <a:p>
            <a:r>
              <a:rPr lang="en-US" sz="2400">
                <a:latin typeface="Calibri" pitchFamily="34" charset="0"/>
              </a:rPr>
              <a:t>Piezoelectric strain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63567"/>
                                        </p:tgtEl>
                                      </p:cBhvr>
                                      <p:by x="100000" y="200000"/>
                                    </p:animScale>
                                  </p:childTnLst>
                                </p:cTn>
                              </p:par>
                              <p:par>
                                <p:cTn id="7" presetID="6" presetClass="emph" presetSubtype="0" repeatCount="indefinite" accel="50000" decel="50000" autoRev="1" fill="hold" grpId="0" nodeType="withEffect">
                                  <p:stCondLst>
                                    <p:cond delay="0"/>
                                  </p:stCondLst>
                                  <p:childTnLst>
                                    <p:animScale>
                                      <p:cBhvr>
                                        <p:cTn id="8" dur="3000" fill="hold"/>
                                        <p:tgtEl>
                                          <p:spTgt spid="63563"/>
                                        </p:tgtEl>
                                      </p:cBhvr>
                                      <p:by x="100000" y="150000"/>
                                    </p:animScale>
                                  </p:childTnLst>
                                </p:cTn>
                              </p:par>
                              <p:par>
                                <p:cTn id="9" presetID="6" presetClass="emph" presetSubtype="0" repeatCount="indefinite" accel="50000" decel="50000" autoRev="1" fill="hold" grpId="0" nodeType="withEffect">
                                  <p:stCondLst>
                                    <p:cond delay="0"/>
                                  </p:stCondLst>
                                  <p:childTnLst>
                                    <p:animScale>
                                      <p:cBhvr>
                                        <p:cTn id="10" dur="3000" fill="hold"/>
                                        <p:tgtEl>
                                          <p:spTgt spid="63564"/>
                                        </p:tgtEl>
                                      </p:cBhvr>
                                      <p:by x="10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63" grpId="0" animBg="1"/>
      <p:bldP spid="63564" grpId="0" animBg="1"/>
      <p:bldP spid="635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AutoShape 4"/>
          <p:cNvSpPr>
            <a:spLocks noChangeArrowheads="1"/>
          </p:cNvSpPr>
          <p:nvPr/>
        </p:nvSpPr>
        <p:spPr bwMode="auto">
          <a:xfrm>
            <a:off x="5181600" y="4876800"/>
            <a:ext cx="1219200" cy="1371600"/>
          </a:xfrm>
          <a:prstGeom prst="cube">
            <a:avLst>
              <a:gd name="adj" fmla="val 25000"/>
            </a:avLst>
          </a:prstGeom>
          <a:solidFill>
            <a:srgbClr val="808080"/>
          </a:solidFill>
          <a:ln w="25400">
            <a:solidFill>
              <a:srgbClr val="0000FF"/>
            </a:solidFill>
            <a:miter lim="800000"/>
            <a:headEnd/>
            <a:tailEnd/>
          </a:ln>
          <a:effectLst/>
        </p:spPr>
        <p:txBody>
          <a:bodyPr wrap="none" anchor="ctr"/>
          <a:lstStyle/>
          <a:p>
            <a:endParaRPr lang="en-US"/>
          </a:p>
        </p:txBody>
      </p:sp>
      <p:sp>
        <p:nvSpPr>
          <p:cNvPr id="64517" name="Line 5"/>
          <p:cNvSpPr>
            <a:spLocks noChangeShapeType="1"/>
          </p:cNvSpPr>
          <p:nvPr/>
        </p:nvSpPr>
        <p:spPr bwMode="auto">
          <a:xfrm flipV="1">
            <a:off x="5562600" y="5410200"/>
            <a:ext cx="0" cy="685800"/>
          </a:xfrm>
          <a:prstGeom prst="line">
            <a:avLst/>
          </a:prstGeom>
          <a:noFill/>
          <a:ln w="63500">
            <a:solidFill>
              <a:schemeClr val="tx1"/>
            </a:solidFill>
            <a:round/>
            <a:headEnd/>
            <a:tailEnd type="triangle" w="med" len="med"/>
          </a:ln>
          <a:effectLst/>
        </p:spPr>
        <p:txBody>
          <a:bodyPr/>
          <a:lstStyle/>
          <a:p>
            <a:endParaRPr lang="en-US"/>
          </a:p>
        </p:txBody>
      </p:sp>
      <p:sp>
        <p:nvSpPr>
          <p:cNvPr id="64518" name="Text Box 6"/>
          <p:cNvSpPr txBox="1">
            <a:spLocks noChangeArrowheads="1"/>
          </p:cNvSpPr>
          <p:nvPr/>
        </p:nvSpPr>
        <p:spPr bwMode="auto">
          <a:xfrm>
            <a:off x="5562600" y="5607050"/>
            <a:ext cx="319088"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a:t>
            </a:r>
          </a:p>
        </p:txBody>
      </p:sp>
      <p:sp>
        <p:nvSpPr>
          <p:cNvPr id="64519" name="Text Box 7"/>
          <p:cNvSpPr txBox="1">
            <a:spLocks noChangeArrowheads="1"/>
          </p:cNvSpPr>
          <p:nvPr/>
        </p:nvSpPr>
        <p:spPr bwMode="auto">
          <a:xfrm>
            <a:off x="2362200" y="5095875"/>
            <a:ext cx="1270000" cy="466725"/>
          </a:xfrm>
          <a:prstGeom prst="rect">
            <a:avLst/>
          </a:prstGeom>
          <a:noFill/>
          <a:ln w="9525">
            <a:solidFill>
              <a:schemeClr val="tx1"/>
            </a:solidFill>
            <a:miter lim="800000"/>
            <a:headEnd/>
            <a:tailEnd/>
          </a:ln>
          <a:effectLst/>
        </p:spPr>
        <p:txBody>
          <a:bodyPr wrap="none">
            <a:spAutoFit/>
          </a:bodyPr>
          <a:lstStyle/>
          <a:p>
            <a:r>
              <a:rPr lang="en-US" sz="2400">
                <a:solidFill>
                  <a:srgbClr val="FF0000"/>
                </a:solidFill>
                <a:latin typeface="Microsoft Sans Serif" pitchFamily="34" charset="0"/>
                <a:sym typeface="Symbol" pitchFamily="18" charset="2"/>
              </a:rPr>
              <a:t>  </a:t>
            </a:r>
            <a:r>
              <a:rPr lang="en-US" sz="2400" i="1">
                <a:solidFill>
                  <a:srgbClr val="FF0000"/>
                </a:solidFill>
                <a:latin typeface="Microsoft Sans Serif" pitchFamily="34" charset="0"/>
                <a:sym typeface="Symbol" pitchFamily="18" charset="2"/>
              </a:rPr>
              <a:t>P</a:t>
            </a:r>
            <a:r>
              <a:rPr lang="en-US" sz="2400">
                <a:solidFill>
                  <a:srgbClr val="FF0000"/>
                </a:solidFill>
                <a:latin typeface="Microsoft Sans Serif" pitchFamily="34" charset="0"/>
                <a:sym typeface="Symbol" pitchFamily="18" charset="2"/>
              </a:rPr>
              <a:t> </a:t>
            </a:r>
            <a:r>
              <a:rPr lang="en-US" sz="2400" i="1">
                <a:solidFill>
                  <a:srgbClr val="FF0000"/>
                </a:solidFill>
                <a:latin typeface="Microsoft Sans Serif" pitchFamily="34" charset="0"/>
                <a:sym typeface="Symbol" pitchFamily="18" charset="2"/>
              </a:rPr>
              <a:t>E</a:t>
            </a:r>
          </a:p>
        </p:txBody>
      </p:sp>
      <p:sp>
        <p:nvSpPr>
          <p:cNvPr id="64520" name="Line 8"/>
          <p:cNvSpPr>
            <a:spLocks noChangeShapeType="1"/>
          </p:cNvSpPr>
          <p:nvPr/>
        </p:nvSpPr>
        <p:spPr bwMode="auto">
          <a:xfrm flipV="1">
            <a:off x="4876800" y="5410200"/>
            <a:ext cx="0" cy="533400"/>
          </a:xfrm>
          <a:prstGeom prst="line">
            <a:avLst/>
          </a:prstGeom>
          <a:noFill/>
          <a:ln w="63500">
            <a:solidFill>
              <a:srgbClr val="FF0000"/>
            </a:solidFill>
            <a:round/>
            <a:headEnd/>
            <a:tailEnd type="triangle" w="med" len="med"/>
          </a:ln>
          <a:effectLst/>
        </p:spPr>
        <p:txBody>
          <a:bodyPr/>
          <a:lstStyle/>
          <a:p>
            <a:endParaRPr lang="en-US"/>
          </a:p>
        </p:txBody>
      </p:sp>
      <p:sp>
        <p:nvSpPr>
          <p:cNvPr id="64521" name="Rectangle 9"/>
          <p:cNvSpPr>
            <a:spLocks noChangeArrowheads="1"/>
          </p:cNvSpPr>
          <p:nvPr/>
        </p:nvSpPr>
        <p:spPr bwMode="auto">
          <a:xfrm>
            <a:off x="4495800" y="5105400"/>
            <a:ext cx="336550" cy="366713"/>
          </a:xfrm>
          <a:prstGeom prst="rect">
            <a:avLst/>
          </a:prstGeom>
          <a:noFill/>
          <a:ln w="9525">
            <a:noFill/>
            <a:miter lim="800000"/>
            <a:headEnd/>
            <a:tailEnd/>
          </a:ln>
          <a:effectLst/>
        </p:spPr>
        <p:txBody>
          <a:bodyPr wrap="none">
            <a:spAutoFit/>
          </a:bodyPr>
          <a:lstStyle/>
          <a:p>
            <a:r>
              <a:rPr lang="en-US" i="1">
                <a:solidFill>
                  <a:srgbClr val="FF0000"/>
                </a:solidFill>
                <a:latin typeface="Microsoft Sans Serif" pitchFamily="34" charset="0"/>
              </a:rPr>
              <a:t>E</a:t>
            </a:r>
          </a:p>
        </p:txBody>
      </p:sp>
      <p:sp>
        <p:nvSpPr>
          <p:cNvPr id="64522" name="AutoShape 10"/>
          <p:cNvSpPr>
            <a:spLocks noChangeArrowheads="1"/>
          </p:cNvSpPr>
          <p:nvPr/>
        </p:nvSpPr>
        <p:spPr bwMode="auto">
          <a:xfrm>
            <a:off x="7391400" y="4876800"/>
            <a:ext cx="1219200" cy="1371600"/>
          </a:xfrm>
          <a:prstGeom prst="cube">
            <a:avLst>
              <a:gd name="adj" fmla="val 25000"/>
            </a:avLst>
          </a:prstGeom>
          <a:solidFill>
            <a:srgbClr val="808080"/>
          </a:solidFill>
          <a:ln w="25400">
            <a:solidFill>
              <a:srgbClr val="0000FF"/>
            </a:solidFill>
            <a:miter lim="800000"/>
            <a:headEnd/>
            <a:tailEnd/>
          </a:ln>
          <a:effectLst/>
        </p:spPr>
        <p:txBody>
          <a:bodyPr wrap="none" anchor="ctr"/>
          <a:lstStyle/>
          <a:p>
            <a:endParaRPr lang="en-US"/>
          </a:p>
        </p:txBody>
      </p:sp>
      <p:sp>
        <p:nvSpPr>
          <p:cNvPr id="64523" name="Line 11"/>
          <p:cNvSpPr>
            <a:spLocks noChangeShapeType="1"/>
          </p:cNvSpPr>
          <p:nvPr/>
        </p:nvSpPr>
        <p:spPr bwMode="auto">
          <a:xfrm flipV="1">
            <a:off x="7772400" y="5410200"/>
            <a:ext cx="0" cy="685800"/>
          </a:xfrm>
          <a:prstGeom prst="line">
            <a:avLst/>
          </a:prstGeom>
          <a:noFill/>
          <a:ln w="63500">
            <a:solidFill>
              <a:schemeClr val="tx1"/>
            </a:solidFill>
            <a:round/>
            <a:headEnd/>
            <a:tailEnd type="triangle" w="med" len="med"/>
          </a:ln>
          <a:effectLst/>
        </p:spPr>
        <p:txBody>
          <a:bodyPr/>
          <a:lstStyle/>
          <a:p>
            <a:endParaRPr lang="en-US"/>
          </a:p>
        </p:txBody>
      </p:sp>
      <p:sp>
        <p:nvSpPr>
          <p:cNvPr id="64524" name="Text Box 12"/>
          <p:cNvSpPr txBox="1">
            <a:spLocks noChangeArrowheads="1"/>
          </p:cNvSpPr>
          <p:nvPr/>
        </p:nvSpPr>
        <p:spPr bwMode="auto">
          <a:xfrm>
            <a:off x="7772400" y="5607050"/>
            <a:ext cx="319088"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a:t>
            </a:r>
          </a:p>
        </p:txBody>
      </p:sp>
      <p:sp>
        <p:nvSpPr>
          <p:cNvPr id="64525" name="Line 13"/>
          <p:cNvSpPr>
            <a:spLocks noChangeShapeType="1"/>
          </p:cNvSpPr>
          <p:nvPr/>
        </p:nvSpPr>
        <p:spPr bwMode="auto">
          <a:xfrm flipV="1">
            <a:off x="7086600" y="5410200"/>
            <a:ext cx="0" cy="533400"/>
          </a:xfrm>
          <a:prstGeom prst="line">
            <a:avLst/>
          </a:prstGeom>
          <a:noFill/>
          <a:ln w="63500">
            <a:solidFill>
              <a:srgbClr val="FF0000"/>
            </a:solidFill>
            <a:round/>
            <a:headEnd type="triangle" w="med" len="med"/>
            <a:tailEnd/>
          </a:ln>
          <a:effectLst/>
        </p:spPr>
        <p:txBody>
          <a:bodyPr/>
          <a:lstStyle/>
          <a:p>
            <a:endParaRPr lang="en-US"/>
          </a:p>
        </p:txBody>
      </p:sp>
      <p:sp>
        <p:nvSpPr>
          <p:cNvPr id="64526" name="Rectangle 14"/>
          <p:cNvSpPr>
            <a:spLocks noChangeArrowheads="1"/>
          </p:cNvSpPr>
          <p:nvPr/>
        </p:nvSpPr>
        <p:spPr bwMode="auto">
          <a:xfrm>
            <a:off x="6705600" y="5105400"/>
            <a:ext cx="336550" cy="366713"/>
          </a:xfrm>
          <a:prstGeom prst="rect">
            <a:avLst/>
          </a:prstGeom>
          <a:noFill/>
          <a:ln w="9525">
            <a:noFill/>
            <a:miter lim="800000"/>
            <a:headEnd/>
            <a:tailEnd/>
          </a:ln>
          <a:effectLst/>
        </p:spPr>
        <p:txBody>
          <a:bodyPr wrap="none">
            <a:spAutoFit/>
          </a:bodyPr>
          <a:lstStyle/>
          <a:p>
            <a:r>
              <a:rPr lang="en-US" i="1">
                <a:solidFill>
                  <a:srgbClr val="FF0000"/>
                </a:solidFill>
                <a:latin typeface="Microsoft Sans Serif" pitchFamily="34" charset="0"/>
              </a:rPr>
              <a:t>E</a:t>
            </a:r>
          </a:p>
        </p:txBody>
      </p:sp>
      <p:pic>
        <p:nvPicPr>
          <p:cNvPr id="64527" name="Picture 15" descr="p1"/>
          <p:cNvPicPr>
            <a:picLocks noChangeAspect="1" noChangeArrowheads="1"/>
          </p:cNvPicPr>
          <p:nvPr/>
        </p:nvPicPr>
        <p:blipFill>
          <a:blip r:embed="rId2"/>
          <a:srcRect/>
          <a:stretch>
            <a:fillRect/>
          </a:stretch>
        </p:blipFill>
        <p:spPr bwMode="auto">
          <a:xfrm>
            <a:off x="3733800" y="1290638"/>
            <a:ext cx="2444750" cy="3052762"/>
          </a:xfrm>
          <a:prstGeom prst="rect">
            <a:avLst/>
          </a:prstGeom>
          <a:noFill/>
        </p:spPr>
      </p:pic>
      <p:grpSp>
        <p:nvGrpSpPr>
          <p:cNvPr id="64528" name="Group 16"/>
          <p:cNvGrpSpPr>
            <a:grpSpLocks/>
          </p:cNvGrpSpPr>
          <p:nvPr/>
        </p:nvGrpSpPr>
        <p:grpSpPr bwMode="auto">
          <a:xfrm>
            <a:off x="6553200" y="1747838"/>
            <a:ext cx="1905000" cy="1981200"/>
            <a:chOff x="4464" y="2448"/>
            <a:chExt cx="1200" cy="1248"/>
          </a:xfrm>
        </p:grpSpPr>
        <p:sp>
          <p:nvSpPr>
            <p:cNvPr id="64529" name="Line 17"/>
            <p:cNvSpPr>
              <a:spLocks noChangeShapeType="1"/>
            </p:cNvSpPr>
            <p:nvPr/>
          </p:nvSpPr>
          <p:spPr bwMode="auto">
            <a:xfrm>
              <a:off x="5040" y="2976"/>
              <a:ext cx="384" cy="144"/>
            </a:xfrm>
            <a:prstGeom prst="line">
              <a:avLst/>
            </a:prstGeom>
            <a:noFill/>
            <a:ln w="19050">
              <a:solidFill>
                <a:srgbClr val="FF0000"/>
              </a:solidFill>
              <a:round/>
              <a:headEnd/>
              <a:tailEnd/>
            </a:ln>
            <a:effectLst/>
          </p:spPr>
          <p:txBody>
            <a:bodyPr/>
            <a:lstStyle/>
            <a:p>
              <a:endParaRPr lang="en-US"/>
            </a:p>
          </p:txBody>
        </p:sp>
        <p:sp>
          <p:nvSpPr>
            <p:cNvPr id="64530" name="Line 18"/>
            <p:cNvSpPr>
              <a:spLocks noChangeShapeType="1"/>
            </p:cNvSpPr>
            <p:nvPr/>
          </p:nvSpPr>
          <p:spPr bwMode="auto">
            <a:xfrm flipV="1">
              <a:off x="4704" y="2976"/>
              <a:ext cx="336" cy="144"/>
            </a:xfrm>
            <a:prstGeom prst="line">
              <a:avLst/>
            </a:prstGeom>
            <a:noFill/>
            <a:ln w="19050">
              <a:solidFill>
                <a:srgbClr val="FF0000"/>
              </a:solidFill>
              <a:round/>
              <a:headEnd/>
              <a:tailEnd/>
            </a:ln>
            <a:effectLst/>
          </p:spPr>
          <p:txBody>
            <a:bodyPr/>
            <a:lstStyle/>
            <a:p>
              <a:endParaRPr lang="en-US"/>
            </a:p>
          </p:txBody>
        </p:sp>
        <p:sp>
          <p:nvSpPr>
            <p:cNvPr id="64531" name="Line 19"/>
            <p:cNvSpPr>
              <a:spLocks noChangeShapeType="1"/>
            </p:cNvSpPr>
            <p:nvPr/>
          </p:nvSpPr>
          <p:spPr bwMode="auto">
            <a:xfrm flipV="1">
              <a:off x="5040" y="2976"/>
              <a:ext cx="192" cy="0"/>
            </a:xfrm>
            <a:prstGeom prst="line">
              <a:avLst/>
            </a:prstGeom>
            <a:noFill/>
            <a:ln w="19050">
              <a:solidFill>
                <a:srgbClr val="FF0000"/>
              </a:solidFill>
              <a:round/>
              <a:headEnd/>
              <a:tailEnd/>
            </a:ln>
            <a:effectLst/>
          </p:spPr>
          <p:txBody>
            <a:bodyPr/>
            <a:lstStyle/>
            <a:p>
              <a:endParaRPr lang="en-US"/>
            </a:p>
          </p:txBody>
        </p:sp>
        <p:sp>
          <p:nvSpPr>
            <p:cNvPr id="64532" name="Line 20"/>
            <p:cNvSpPr>
              <a:spLocks noChangeShapeType="1"/>
            </p:cNvSpPr>
            <p:nvPr/>
          </p:nvSpPr>
          <p:spPr bwMode="auto">
            <a:xfrm flipV="1">
              <a:off x="5059" y="2736"/>
              <a:ext cx="0" cy="768"/>
            </a:xfrm>
            <a:prstGeom prst="line">
              <a:avLst/>
            </a:prstGeom>
            <a:noFill/>
            <a:ln w="25400">
              <a:solidFill>
                <a:srgbClr val="FF0000"/>
              </a:solidFill>
              <a:round/>
              <a:headEnd/>
              <a:tailEnd/>
            </a:ln>
            <a:effectLst/>
          </p:spPr>
          <p:txBody>
            <a:bodyPr/>
            <a:lstStyle/>
            <a:p>
              <a:endParaRPr lang="en-US"/>
            </a:p>
          </p:txBody>
        </p:sp>
        <p:sp>
          <p:nvSpPr>
            <p:cNvPr id="64533" name="Oval 21"/>
            <p:cNvSpPr>
              <a:spLocks noChangeArrowheads="1"/>
            </p:cNvSpPr>
            <p:nvPr/>
          </p:nvSpPr>
          <p:spPr bwMode="auto">
            <a:xfrm>
              <a:off x="5184" y="288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34" name="Line 22"/>
            <p:cNvSpPr>
              <a:spLocks noChangeShapeType="1"/>
            </p:cNvSpPr>
            <p:nvPr/>
          </p:nvSpPr>
          <p:spPr bwMode="auto">
            <a:xfrm flipV="1">
              <a:off x="4560" y="2544"/>
              <a:ext cx="384" cy="240"/>
            </a:xfrm>
            <a:prstGeom prst="line">
              <a:avLst/>
            </a:prstGeom>
            <a:noFill/>
            <a:ln w="9525">
              <a:solidFill>
                <a:schemeClr val="tx1"/>
              </a:solidFill>
              <a:round/>
              <a:headEnd/>
              <a:tailEnd/>
            </a:ln>
            <a:effectLst/>
          </p:spPr>
          <p:txBody>
            <a:bodyPr/>
            <a:lstStyle/>
            <a:p>
              <a:endParaRPr lang="en-US"/>
            </a:p>
          </p:txBody>
        </p:sp>
        <p:sp>
          <p:nvSpPr>
            <p:cNvPr id="64535" name="Line 23"/>
            <p:cNvSpPr>
              <a:spLocks noChangeShapeType="1"/>
            </p:cNvSpPr>
            <p:nvPr/>
          </p:nvSpPr>
          <p:spPr bwMode="auto">
            <a:xfrm flipV="1">
              <a:off x="4560" y="3360"/>
              <a:ext cx="384" cy="240"/>
            </a:xfrm>
            <a:prstGeom prst="line">
              <a:avLst/>
            </a:prstGeom>
            <a:noFill/>
            <a:ln w="9525">
              <a:solidFill>
                <a:schemeClr val="tx1"/>
              </a:solidFill>
              <a:prstDash val="dash"/>
              <a:round/>
              <a:headEnd/>
              <a:tailEnd/>
            </a:ln>
            <a:effectLst/>
          </p:spPr>
          <p:txBody>
            <a:bodyPr/>
            <a:lstStyle/>
            <a:p>
              <a:endParaRPr lang="en-US"/>
            </a:p>
          </p:txBody>
        </p:sp>
        <p:sp>
          <p:nvSpPr>
            <p:cNvPr id="64536" name="Line 24"/>
            <p:cNvSpPr>
              <a:spLocks noChangeShapeType="1"/>
            </p:cNvSpPr>
            <p:nvPr/>
          </p:nvSpPr>
          <p:spPr bwMode="auto">
            <a:xfrm flipV="1">
              <a:off x="5184" y="2544"/>
              <a:ext cx="384" cy="240"/>
            </a:xfrm>
            <a:prstGeom prst="line">
              <a:avLst/>
            </a:prstGeom>
            <a:noFill/>
            <a:ln w="9525">
              <a:solidFill>
                <a:schemeClr val="tx1"/>
              </a:solidFill>
              <a:round/>
              <a:headEnd/>
              <a:tailEnd/>
            </a:ln>
            <a:effectLst/>
          </p:spPr>
          <p:txBody>
            <a:bodyPr/>
            <a:lstStyle/>
            <a:p>
              <a:endParaRPr lang="en-US"/>
            </a:p>
          </p:txBody>
        </p:sp>
        <p:sp>
          <p:nvSpPr>
            <p:cNvPr id="64537" name="Line 25"/>
            <p:cNvSpPr>
              <a:spLocks noChangeShapeType="1"/>
            </p:cNvSpPr>
            <p:nvPr/>
          </p:nvSpPr>
          <p:spPr bwMode="auto">
            <a:xfrm flipV="1">
              <a:off x="5184" y="3360"/>
              <a:ext cx="384" cy="240"/>
            </a:xfrm>
            <a:prstGeom prst="line">
              <a:avLst/>
            </a:prstGeom>
            <a:noFill/>
            <a:ln w="9525">
              <a:solidFill>
                <a:schemeClr val="tx1"/>
              </a:solidFill>
              <a:round/>
              <a:headEnd/>
              <a:tailEnd/>
            </a:ln>
            <a:effectLst/>
          </p:spPr>
          <p:txBody>
            <a:bodyPr/>
            <a:lstStyle/>
            <a:p>
              <a:endParaRPr lang="en-US"/>
            </a:p>
          </p:txBody>
        </p:sp>
        <p:sp>
          <p:nvSpPr>
            <p:cNvPr id="64538" name="Rectangle 26"/>
            <p:cNvSpPr>
              <a:spLocks noChangeArrowheads="1"/>
            </p:cNvSpPr>
            <p:nvPr/>
          </p:nvSpPr>
          <p:spPr bwMode="auto">
            <a:xfrm>
              <a:off x="4560"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4539" name="Oval 27"/>
            <p:cNvSpPr>
              <a:spLocks noChangeArrowheads="1"/>
            </p:cNvSpPr>
            <p:nvPr/>
          </p:nvSpPr>
          <p:spPr bwMode="auto">
            <a:xfrm>
              <a:off x="446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40" name="Oval 28"/>
            <p:cNvSpPr>
              <a:spLocks noChangeArrowheads="1"/>
            </p:cNvSpPr>
            <p:nvPr/>
          </p:nvSpPr>
          <p:spPr bwMode="auto">
            <a:xfrm>
              <a:off x="446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41" name="Line 29"/>
            <p:cNvSpPr>
              <a:spLocks noChangeShapeType="1"/>
            </p:cNvSpPr>
            <p:nvPr/>
          </p:nvSpPr>
          <p:spPr bwMode="auto">
            <a:xfrm>
              <a:off x="4944" y="2544"/>
              <a:ext cx="0" cy="816"/>
            </a:xfrm>
            <a:prstGeom prst="line">
              <a:avLst/>
            </a:prstGeom>
            <a:noFill/>
            <a:ln w="9525">
              <a:solidFill>
                <a:schemeClr val="tx1"/>
              </a:solidFill>
              <a:prstDash val="dash"/>
              <a:round/>
              <a:headEnd/>
              <a:tailEnd/>
            </a:ln>
            <a:effectLst/>
          </p:spPr>
          <p:txBody>
            <a:bodyPr/>
            <a:lstStyle/>
            <a:p>
              <a:endParaRPr lang="en-US"/>
            </a:p>
          </p:txBody>
        </p:sp>
        <p:sp>
          <p:nvSpPr>
            <p:cNvPr id="64542" name="Line 30"/>
            <p:cNvSpPr>
              <a:spLocks noChangeShapeType="1"/>
            </p:cNvSpPr>
            <p:nvPr/>
          </p:nvSpPr>
          <p:spPr bwMode="auto">
            <a:xfrm>
              <a:off x="5568" y="2544"/>
              <a:ext cx="0" cy="816"/>
            </a:xfrm>
            <a:prstGeom prst="line">
              <a:avLst/>
            </a:prstGeom>
            <a:noFill/>
            <a:ln w="9525">
              <a:solidFill>
                <a:schemeClr val="tx1"/>
              </a:solidFill>
              <a:round/>
              <a:headEnd/>
              <a:tailEnd/>
            </a:ln>
            <a:effectLst/>
          </p:spPr>
          <p:txBody>
            <a:bodyPr/>
            <a:lstStyle/>
            <a:p>
              <a:endParaRPr lang="en-US"/>
            </a:p>
          </p:txBody>
        </p:sp>
        <p:sp>
          <p:nvSpPr>
            <p:cNvPr id="64543" name="Line 31"/>
            <p:cNvSpPr>
              <a:spLocks noChangeShapeType="1"/>
            </p:cNvSpPr>
            <p:nvPr/>
          </p:nvSpPr>
          <p:spPr bwMode="auto">
            <a:xfrm>
              <a:off x="4944" y="2544"/>
              <a:ext cx="624" cy="0"/>
            </a:xfrm>
            <a:prstGeom prst="line">
              <a:avLst/>
            </a:prstGeom>
            <a:noFill/>
            <a:ln w="9525">
              <a:solidFill>
                <a:schemeClr val="tx1"/>
              </a:solidFill>
              <a:round/>
              <a:headEnd/>
              <a:tailEnd/>
            </a:ln>
            <a:effectLst/>
          </p:spPr>
          <p:txBody>
            <a:bodyPr/>
            <a:lstStyle/>
            <a:p>
              <a:endParaRPr lang="en-US"/>
            </a:p>
          </p:txBody>
        </p:sp>
        <p:sp>
          <p:nvSpPr>
            <p:cNvPr id="64544" name="Line 32"/>
            <p:cNvSpPr>
              <a:spLocks noChangeShapeType="1"/>
            </p:cNvSpPr>
            <p:nvPr/>
          </p:nvSpPr>
          <p:spPr bwMode="auto">
            <a:xfrm>
              <a:off x="4944" y="3360"/>
              <a:ext cx="624" cy="0"/>
            </a:xfrm>
            <a:prstGeom prst="line">
              <a:avLst/>
            </a:prstGeom>
            <a:noFill/>
            <a:ln w="9525">
              <a:solidFill>
                <a:schemeClr val="tx1"/>
              </a:solidFill>
              <a:prstDash val="dash"/>
              <a:round/>
              <a:headEnd/>
              <a:tailEnd/>
            </a:ln>
            <a:effectLst/>
          </p:spPr>
          <p:txBody>
            <a:bodyPr/>
            <a:lstStyle/>
            <a:p>
              <a:endParaRPr lang="en-US"/>
            </a:p>
          </p:txBody>
        </p:sp>
        <p:sp>
          <p:nvSpPr>
            <p:cNvPr id="64545" name="Oval 33"/>
            <p:cNvSpPr>
              <a:spLocks noChangeArrowheads="1"/>
            </p:cNvSpPr>
            <p:nvPr/>
          </p:nvSpPr>
          <p:spPr bwMode="auto">
            <a:xfrm>
              <a:off x="484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46" name="Oval 34"/>
            <p:cNvSpPr>
              <a:spLocks noChangeArrowheads="1"/>
            </p:cNvSpPr>
            <p:nvPr/>
          </p:nvSpPr>
          <p:spPr bwMode="auto">
            <a:xfrm>
              <a:off x="5472"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47" name="Oval 35"/>
            <p:cNvSpPr>
              <a:spLocks noChangeArrowheads="1"/>
            </p:cNvSpPr>
            <p:nvPr/>
          </p:nvSpPr>
          <p:spPr bwMode="auto">
            <a:xfrm>
              <a:off x="484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48" name="Oval 36"/>
            <p:cNvSpPr>
              <a:spLocks noChangeArrowheads="1"/>
            </p:cNvSpPr>
            <p:nvPr/>
          </p:nvSpPr>
          <p:spPr bwMode="auto">
            <a:xfrm>
              <a:off x="5472"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49" name="Oval 37"/>
            <p:cNvSpPr>
              <a:spLocks noChangeArrowheads="1"/>
            </p:cNvSpPr>
            <p:nvPr/>
          </p:nvSpPr>
          <p:spPr bwMode="auto">
            <a:xfrm>
              <a:off x="4960" y="2880"/>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4550" name="Oval 38"/>
            <p:cNvSpPr>
              <a:spLocks noChangeArrowheads="1"/>
            </p:cNvSpPr>
            <p:nvPr/>
          </p:nvSpPr>
          <p:spPr bwMode="auto">
            <a:xfrm>
              <a:off x="5300"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51" name="Oval 39"/>
            <p:cNvSpPr>
              <a:spLocks noChangeArrowheads="1"/>
            </p:cNvSpPr>
            <p:nvPr/>
          </p:nvSpPr>
          <p:spPr bwMode="auto">
            <a:xfrm>
              <a:off x="4992" y="3456"/>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52" name="Oval 40"/>
            <p:cNvSpPr>
              <a:spLocks noChangeArrowheads="1"/>
            </p:cNvSpPr>
            <p:nvPr/>
          </p:nvSpPr>
          <p:spPr bwMode="auto">
            <a:xfrm>
              <a:off x="4672"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53" name="Oval 41"/>
            <p:cNvSpPr>
              <a:spLocks noChangeArrowheads="1"/>
            </p:cNvSpPr>
            <p:nvPr/>
          </p:nvSpPr>
          <p:spPr bwMode="auto">
            <a:xfrm>
              <a:off x="4992" y="264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54" name="Line 42"/>
            <p:cNvSpPr>
              <a:spLocks noChangeShapeType="1"/>
            </p:cNvSpPr>
            <p:nvPr/>
          </p:nvSpPr>
          <p:spPr bwMode="auto">
            <a:xfrm flipH="1">
              <a:off x="4848" y="2976"/>
              <a:ext cx="192" cy="240"/>
            </a:xfrm>
            <a:prstGeom prst="line">
              <a:avLst/>
            </a:prstGeom>
            <a:noFill/>
            <a:ln w="19050">
              <a:solidFill>
                <a:srgbClr val="FF0000"/>
              </a:solidFill>
              <a:round/>
              <a:headEnd/>
              <a:tailEnd/>
            </a:ln>
            <a:effectLst/>
          </p:spPr>
          <p:txBody>
            <a:bodyPr/>
            <a:lstStyle/>
            <a:p>
              <a:endParaRPr lang="en-US"/>
            </a:p>
          </p:txBody>
        </p:sp>
        <p:sp>
          <p:nvSpPr>
            <p:cNvPr id="64555" name="Oval 43"/>
            <p:cNvSpPr>
              <a:spLocks noChangeArrowheads="1"/>
            </p:cNvSpPr>
            <p:nvPr/>
          </p:nvSpPr>
          <p:spPr bwMode="auto">
            <a:xfrm>
              <a:off x="4800" y="312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56" name="Oval 44"/>
            <p:cNvSpPr>
              <a:spLocks noChangeArrowheads="1"/>
            </p:cNvSpPr>
            <p:nvPr/>
          </p:nvSpPr>
          <p:spPr bwMode="auto">
            <a:xfrm>
              <a:off x="5088"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57" name="Oval 45"/>
            <p:cNvSpPr>
              <a:spLocks noChangeArrowheads="1"/>
            </p:cNvSpPr>
            <p:nvPr/>
          </p:nvSpPr>
          <p:spPr bwMode="auto">
            <a:xfrm>
              <a:off x="5088"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grpSp>
      <p:grpSp>
        <p:nvGrpSpPr>
          <p:cNvPr id="64558" name="Group 46"/>
          <p:cNvGrpSpPr>
            <a:grpSpLocks/>
          </p:cNvGrpSpPr>
          <p:nvPr/>
        </p:nvGrpSpPr>
        <p:grpSpPr bwMode="auto">
          <a:xfrm>
            <a:off x="6172200" y="2433638"/>
            <a:ext cx="533400" cy="990600"/>
            <a:chOff x="384" y="1392"/>
            <a:chExt cx="336" cy="624"/>
          </a:xfrm>
        </p:grpSpPr>
        <p:sp>
          <p:nvSpPr>
            <p:cNvPr id="64559" name="AutoShape 47"/>
            <p:cNvSpPr>
              <a:spLocks noChangeArrowheads="1"/>
            </p:cNvSpPr>
            <p:nvPr/>
          </p:nvSpPr>
          <p:spPr bwMode="auto">
            <a:xfrm>
              <a:off x="384" y="1392"/>
              <a:ext cx="336" cy="624"/>
            </a:xfrm>
            <a:prstGeom prst="upArrow">
              <a:avLst>
                <a:gd name="adj1" fmla="val 50000"/>
                <a:gd name="adj2" fmla="val 46429"/>
              </a:avLst>
            </a:prstGeom>
            <a:solidFill>
              <a:schemeClr val="tx1"/>
            </a:solidFill>
            <a:ln w="9525">
              <a:noFill/>
              <a:miter lim="800000"/>
              <a:headEnd/>
              <a:tailEnd/>
            </a:ln>
            <a:effectLst/>
          </p:spPr>
          <p:txBody>
            <a:bodyPr vert="eaVert" wrap="none" anchor="ctr"/>
            <a:lstStyle/>
            <a:p>
              <a:pPr algn="ctr"/>
              <a:endParaRPr lang="en-US" b="1"/>
            </a:p>
          </p:txBody>
        </p:sp>
        <p:sp>
          <p:nvSpPr>
            <p:cNvPr id="64560" name="Text Box 48"/>
            <p:cNvSpPr txBox="1">
              <a:spLocks noChangeArrowheads="1"/>
            </p:cNvSpPr>
            <p:nvPr/>
          </p:nvSpPr>
          <p:spPr bwMode="auto">
            <a:xfrm>
              <a:off x="432" y="1584"/>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grpSp>
        <p:nvGrpSpPr>
          <p:cNvPr id="64561" name="Group 49"/>
          <p:cNvGrpSpPr>
            <a:grpSpLocks/>
          </p:cNvGrpSpPr>
          <p:nvPr/>
        </p:nvGrpSpPr>
        <p:grpSpPr bwMode="auto">
          <a:xfrm>
            <a:off x="1295400" y="2586038"/>
            <a:ext cx="533400" cy="990600"/>
            <a:chOff x="5664" y="1968"/>
            <a:chExt cx="336" cy="624"/>
          </a:xfrm>
        </p:grpSpPr>
        <p:sp>
          <p:nvSpPr>
            <p:cNvPr id="64562" name="AutoShape 50"/>
            <p:cNvSpPr>
              <a:spLocks noChangeArrowheads="1"/>
            </p:cNvSpPr>
            <p:nvPr/>
          </p:nvSpPr>
          <p:spPr bwMode="auto">
            <a:xfrm rot="10800000">
              <a:off x="5664" y="1968"/>
              <a:ext cx="336" cy="624"/>
            </a:xfrm>
            <a:prstGeom prst="upArrow">
              <a:avLst>
                <a:gd name="adj1" fmla="val 50000"/>
                <a:gd name="adj2" fmla="val 46429"/>
              </a:avLst>
            </a:prstGeom>
            <a:solidFill>
              <a:schemeClr val="tx1"/>
            </a:solidFill>
            <a:ln w="9525">
              <a:noFill/>
              <a:miter lim="800000"/>
              <a:headEnd/>
              <a:tailEnd/>
            </a:ln>
            <a:effectLst/>
          </p:spPr>
          <p:txBody>
            <a:bodyPr rot="10800000" vert="eaVert" wrap="none" anchor="ctr"/>
            <a:lstStyle/>
            <a:p>
              <a:pPr algn="ctr"/>
              <a:endParaRPr lang="en-US" b="1"/>
            </a:p>
          </p:txBody>
        </p:sp>
        <p:sp>
          <p:nvSpPr>
            <p:cNvPr id="64563" name="Text Box 51"/>
            <p:cNvSpPr txBox="1">
              <a:spLocks noChangeArrowheads="1"/>
            </p:cNvSpPr>
            <p:nvPr/>
          </p:nvSpPr>
          <p:spPr bwMode="auto">
            <a:xfrm>
              <a:off x="5712" y="2160"/>
              <a:ext cx="233" cy="288"/>
            </a:xfrm>
            <a:prstGeom prst="rect">
              <a:avLst/>
            </a:prstGeom>
            <a:noFill/>
            <a:ln w="9525">
              <a:noFill/>
              <a:miter lim="800000"/>
              <a:headEnd/>
              <a:tailEnd/>
            </a:ln>
            <a:effectLst/>
          </p:spPr>
          <p:txBody>
            <a:bodyPr wrap="none">
              <a:spAutoFit/>
            </a:bodyPr>
            <a:lstStyle/>
            <a:p>
              <a:r>
                <a:rPr lang="en-US" sz="2400" b="1" i="1">
                  <a:solidFill>
                    <a:srgbClr val="BFBFFF"/>
                  </a:solidFill>
                  <a:latin typeface="Times New Roman" pitchFamily="18" charset="0"/>
                </a:rPr>
                <a:t>P</a:t>
              </a:r>
            </a:p>
          </p:txBody>
        </p:sp>
      </p:grpSp>
      <p:grpSp>
        <p:nvGrpSpPr>
          <p:cNvPr id="64564" name="Group 52"/>
          <p:cNvGrpSpPr>
            <a:grpSpLocks/>
          </p:cNvGrpSpPr>
          <p:nvPr/>
        </p:nvGrpSpPr>
        <p:grpSpPr bwMode="auto">
          <a:xfrm>
            <a:off x="1752600" y="1824038"/>
            <a:ext cx="1905000" cy="1981200"/>
            <a:chOff x="3360" y="2448"/>
            <a:chExt cx="1200" cy="1248"/>
          </a:xfrm>
        </p:grpSpPr>
        <p:sp>
          <p:nvSpPr>
            <p:cNvPr id="64565" name="Line 53"/>
            <p:cNvSpPr>
              <a:spLocks noChangeShapeType="1"/>
            </p:cNvSpPr>
            <p:nvPr/>
          </p:nvSpPr>
          <p:spPr bwMode="auto">
            <a:xfrm flipV="1">
              <a:off x="3936" y="2976"/>
              <a:ext cx="384" cy="192"/>
            </a:xfrm>
            <a:prstGeom prst="line">
              <a:avLst/>
            </a:prstGeom>
            <a:noFill/>
            <a:ln w="19050">
              <a:solidFill>
                <a:srgbClr val="FF0000"/>
              </a:solidFill>
              <a:round/>
              <a:headEnd/>
              <a:tailEnd/>
            </a:ln>
            <a:effectLst/>
          </p:spPr>
          <p:txBody>
            <a:bodyPr/>
            <a:lstStyle/>
            <a:p>
              <a:endParaRPr lang="en-US"/>
            </a:p>
          </p:txBody>
        </p:sp>
        <p:sp>
          <p:nvSpPr>
            <p:cNvPr id="64566" name="Line 54"/>
            <p:cNvSpPr>
              <a:spLocks noChangeShapeType="1"/>
            </p:cNvSpPr>
            <p:nvPr/>
          </p:nvSpPr>
          <p:spPr bwMode="auto">
            <a:xfrm>
              <a:off x="3600" y="2976"/>
              <a:ext cx="384" cy="192"/>
            </a:xfrm>
            <a:prstGeom prst="line">
              <a:avLst/>
            </a:prstGeom>
            <a:noFill/>
            <a:ln w="19050">
              <a:solidFill>
                <a:srgbClr val="FF0000"/>
              </a:solidFill>
              <a:round/>
              <a:headEnd/>
              <a:tailEnd/>
            </a:ln>
            <a:effectLst/>
          </p:spPr>
          <p:txBody>
            <a:bodyPr/>
            <a:lstStyle/>
            <a:p>
              <a:endParaRPr lang="en-US"/>
            </a:p>
          </p:txBody>
        </p:sp>
        <p:sp>
          <p:nvSpPr>
            <p:cNvPr id="64567" name="Line 55"/>
            <p:cNvSpPr>
              <a:spLocks noChangeShapeType="1"/>
            </p:cNvSpPr>
            <p:nvPr/>
          </p:nvSpPr>
          <p:spPr bwMode="auto">
            <a:xfrm flipV="1">
              <a:off x="3936" y="2880"/>
              <a:ext cx="192" cy="336"/>
            </a:xfrm>
            <a:prstGeom prst="line">
              <a:avLst/>
            </a:prstGeom>
            <a:noFill/>
            <a:ln w="19050">
              <a:solidFill>
                <a:srgbClr val="FF0000"/>
              </a:solidFill>
              <a:round/>
              <a:headEnd/>
              <a:tailEnd/>
            </a:ln>
            <a:effectLst/>
          </p:spPr>
          <p:txBody>
            <a:bodyPr/>
            <a:lstStyle/>
            <a:p>
              <a:endParaRPr lang="en-US"/>
            </a:p>
          </p:txBody>
        </p:sp>
        <p:sp>
          <p:nvSpPr>
            <p:cNvPr id="64568" name="Line 56"/>
            <p:cNvSpPr>
              <a:spLocks noChangeShapeType="1"/>
            </p:cNvSpPr>
            <p:nvPr/>
          </p:nvSpPr>
          <p:spPr bwMode="auto">
            <a:xfrm flipV="1">
              <a:off x="3955" y="2640"/>
              <a:ext cx="0" cy="768"/>
            </a:xfrm>
            <a:prstGeom prst="line">
              <a:avLst/>
            </a:prstGeom>
            <a:noFill/>
            <a:ln w="25400">
              <a:solidFill>
                <a:srgbClr val="FF0000"/>
              </a:solidFill>
              <a:round/>
              <a:headEnd/>
              <a:tailEnd/>
            </a:ln>
            <a:effectLst/>
          </p:spPr>
          <p:txBody>
            <a:bodyPr/>
            <a:lstStyle/>
            <a:p>
              <a:endParaRPr lang="en-US"/>
            </a:p>
          </p:txBody>
        </p:sp>
        <p:sp>
          <p:nvSpPr>
            <p:cNvPr id="64569" name="Oval 57"/>
            <p:cNvSpPr>
              <a:spLocks noChangeArrowheads="1"/>
            </p:cNvSpPr>
            <p:nvPr/>
          </p:nvSpPr>
          <p:spPr bwMode="auto">
            <a:xfrm>
              <a:off x="4080" y="278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70" name="Line 58"/>
            <p:cNvSpPr>
              <a:spLocks noChangeShapeType="1"/>
            </p:cNvSpPr>
            <p:nvPr/>
          </p:nvSpPr>
          <p:spPr bwMode="auto">
            <a:xfrm flipV="1">
              <a:off x="3456" y="2544"/>
              <a:ext cx="384" cy="240"/>
            </a:xfrm>
            <a:prstGeom prst="line">
              <a:avLst/>
            </a:prstGeom>
            <a:noFill/>
            <a:ln w="9525">
              <a:solidFill>
                <a:schemeClr val="tx1"/>
              </a:solidFill>
              <a:round/>
              <a:headEnd/>
              <a:tailEnd/>
            </a:ln>
            <a:effectLst/>
          </p:spPr>
          <p:txBody>
            <a:bodyPr/>
            <a:lstStyle/>
            <a:p>
              <a:endParaRPr lang="en-US"/>
            </a:p>
          </p:txBody>
        </p:sp>
        <p:sp>
          <p:nvSpPr>
            <p:cNvPr id="64571" name="Line 59"/>
            <p:cNvSpPr>
              <a:spLocks noChangeShapeType="1"/>
            </p:cNvSpPr>
            <p:nvPr/>
          </p:nvSpPr>
          <p:spPr bwMode="auto">
            <a:xfrm flipV="1">
              <a:off x="3456" y="3360"/>
              <a:ext cx="384" cy="240"/>
            </a:xfrm>
            <a:prstGeom prst="line">
              <a:avLst/>
            </a:prstGeom>
            <a:noFill/>
            <a:ln w="9525">
              <a:solidFill>
                <a:schemeClr val="tx1"/>
              </a:solidFill>
              <a:prstDash val="dash"/>
              <a:round/>
              <a:headEnd/>
              <a:tailEnd/>
            </a:ln>
            <a:effectLst/>
          </p:spPr>
          <p:txBody>
            <a:bodyPr/>
            <a:lstStyle/>
            <a:p>
              <a:endParaRPr lang="en-US"/>
            </a:p>
          </p:txBody>
        </p:sp>
        <p:sp>
          <p:nvSpPr>
            <p:cNvPr id="64572" name="Line 60"/>
            <p:cNvSpPr>
              <a:spLocks noChangeShapeType="1"/>
            </p:cNvSpPr>
            <p:nvPr/>
          </p:nvSpPr>
          <p:spPr bwMode="auto">
            <a:xfrm flipV="1">
              <a:off x="4080" y="2544"/>
              <a:ext cx="384" cy="240"/>
            </a:xfrm>
            <a:prstGeom prst="line">
              <a:avLst/>
            </a:prstGeom>
            <a:noFill/>
            <a:ln w="9525">
              <a:solidFill>
                <a:schemeClr val="tx1"/>
              </a:solidFill>
              <a:round/>
              <a:headEnd/>
              <a:tailEnd/>
            </a:ln>
            <a:effectLst/>
          </p:spPr>
          <p:txBody>
            <a:bodyPr/>
            <a:lstStyle/>
            <a:p>
              <a:endParaRPr lang="en-US"/>
            </a:p>
          </p:txBody>
        </p:sp>
        <p:sp>
          <p:nvSpPr>
            <p:cNvPr id="64573" name="Line 61"/>
            <p:cNvSpPr>
              <a:spLocks noChangeShapeType="1"/>
            </p:cNvSpPr>
            <p:nvPr/>
          </p:nvSpPr>
          <p:spPr bwMode="auto">
            <a:xfrm flipV="1">
              <a:off x="4080" y="3360"/>
              <a:ext cx="384" cy="240"/>
            </a:xfrm>
            <a:prstGeom prst="line">
              <a:avLst/>
            </a:prstGeom>
            <a:noFill/>
            <a:ln w="9525">
              <a:solidFill>
                <a:schemeClr val="tx1"/>
              </a:solidFill>
              <a:round/>
              <a:headEnd/>
              <a:tailEnd/>
            </a:ln>
            <a:effectLst/>
          </p:spPr>
          <p:txBody>
            <a:bodyPr/>
            <a:lstStyle/>
            <a:p>
              <a:endParaRPr lang="en-US"/>
            </a:p>
          </p:txBody>
        </p:sp>
        <p:sp>
          <p:nvSpPr>
            <p:cNvPr id="64574" name="Rectangle 62"/>
            <p:cNvSpPr>
              <a:spLocks noChangeArrowheads="1"/>
            </p:cNvSpPr>
            <p:nvPr/>
          </p:nvSpPr>
          <p:spPr bwMode="auto">
            <a:xfrm>
              <a:off x="3456" y="2784"/>
              <a:ext cx="624" cy="816"/>
            </a:xfrm>
            <a:prstGeom prst="rect">
              <a:avLst/>
            </a:prstGeom>
            <a:noFill/>
            <a:ln w="9525">
              <a:solidFill>
                <a:schemeClr val="tx1"/>
              </a:solidFill>
              <a:miter lim="800000"/>
              <a:headEnd/>
              <a:tailEnd/>
            </a:ln>
            <a:effectLst/>
          </p:spPr>
          <p:txBody>
            <a:bodyPr wrap="none" anchor="ctr"/>
            <a:lstStyle/>
            <a:p>
              <a:endParaRPr lang="en-US"/>
            </a:p>
          </p:txBody>
        </p:sp>
        <p:sp>
          <p:nvSpPr>
            <p:cNvPr id="64575" name="Oval 63"/>
            <p:cNvSpPr>
              <a:spLocks noChangeArrowheads="1"/>
            </p:cNvSpPr>
            <p:nvPr/>
          </p:nvSpPr>
          <p:spPr bwMode="auto">
            <a:xfrm>
              <a:off x="3360"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76" name="Oval 64"/>
            <p:cNvSpPr>
              <a:spLocks noChangeArrowheads="1"/>
            </p:cNvSpPr>
            <p:nvPr/>
          </p:nvSpPr>
          <p:spPr bwMode="auto">
            <a:xfrm>
              <a:off x="3984" y="268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77" name="Oval 65"/>
            <p:cNvSpPr>
              <a:spLocks noChangeArrowheads="1"/>
            </p:cNvSpPr>
            <p:nvPr/>
          </p:nvSpPr>
          <p:spPr bwMode="auto">
            <a:xfrm>
              <a:off x="3360"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78" name="Oval 66"/>
            <p:cNvSpPr>
              <a:spLocks noChangeArrowheads="1"/>
            </p:cNvSpPr>
            <p:nvPr/>
          </p:nvSpPr>
          <p:spPr bwMode="auto">
            <a:xfrm>
              <a:off x="3984" y="350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79" name="Line 67"/>
            <p:cNvSpPr>
              <a:spLocks noChangeShapeType="1"/>
            </p:cNvSpPr>
            <p:nvPr/>
          </p:nvSpPr>
          <p:spPr bwMode="auto">
            <a:xfrm>
              <a:off x="3840" y="2544"/>
              <a:ext cx="0" cy="816"/>
            </a:xfrm>
            <a:prstGeom prst="line">
              <a:avLst/>
            </a:prstGeom>
            <a:noFill/>
            <a:ln w="9525">
              <a:solidFill>
                <a:schemeClr val="tx1"/>
              </a:solidFill>
              <a:prstDash val="dash"/>
              <a:round/>
              <a:headEnd/>
              <a:tailEnd/>
            </a:ln>
            <a:effectLst/>
          </p:spPr>
          <p:txBody>
            <a:bodyPr/>
            <a:lstStyle/>
            <a:p>
              <a:endParaRPr lang="en-US"/>
            </a:p>
          </p:txBody>
        </p:sp>
        <p:sp>
          <p:nvSpPr>
            <p:cNvPr id="64580" name="Line 68"/>
            <p:cNvSpPr>
              <a:spLocks noChangeShapeType="1"/>
            </p:cNvSpPr>
            <p:nvPr/>
          </p:nvSpPr>
          <p:spPr bwMode="auto">
            <a:xfrm>
              <a:off x="4464" y="2544"/>
              <a:ext cx="0" cy="816"/>
            </a:xfrm>
            <a:prstGeom prst="line">
              <a:avLst/>
            </a:prstGeom>
            <a:noFill/>
            <a:ln w="9525">
              <a:solidFill>
                <a:schemeClr val="tx1"/>
              </a:solidFill>
              <a:round/>
              <a:headEnd/>
              <a:tailEnd/>
            </a:ln>
            <a:effectLst/>
          </p:spPr>
          <p:txBody>
            <a:bodyPr/>
            <a:lstStyle/>
            <a:p>
              <a:endParaRPr lang="en-US"/>
            </a:p>
          </p:txBody>
        </p:sp>
        <p:sp>
          <p:nvSpPr>
            <p:cNvPr id="64581" name="Line 69"/>
            <p:cNvSpPr>
              <a:spLocks noChangeShapeType="1"/>
            </p:cNvSpPr>
            <p:nvPr/>
          </p:nvSpPr>
          <p:spPr bwMode="auto">
            <a:xfrm>
              <a:off x="3840" y="2544"/>
              <a:ext cx="624" cy="0"/>
            </a:xfrm>
            <a:prstGeom prst="line">
              <a:avLst/>
            </a:prstGeom>
            <a:noFill/>
            <a:ln w="9525">
              <a:solidFill>
                <a:schemeClr val="tx1"/>
              </a:solidFill>
              <a:round/>
              <a:headEnd/>
              <a:tailEnd/>
            </a:ln>
            <a:effectLst/>
          </p:spPr>
          <p:txBody>
            <a:bodyPr/>
            <a:lstStyle/>
            <a:p>
              <a:endParaRPr lang="en-US"/>
            </a:p>
          </p:txBody>
        </p:sp>
        <p:sp>
          <p:nvSpPr>
            <p:cNvPr id="64582" name="Line 70"/>
            <p:cNvSpPr>
              <a:spLocks noChangeShapeType="1"/>
            </p:cNvSpPr>
            <p:nvPr/>
          </p:nvSpPr>
          <p:spPr bwMode="auto">
            <a:xfrm>
              <a:off x="3840" y="3360"/>
              <a:ext cx="624" cy="0"/>
            </a:xfrm>
            <a:prstGeom prst="line">
              <a:avLst/>
            </a:prstGeom>
            <a:noFill/>
            <a:ln w="9525">
              <a:solidFill>
                <a:schemeClr val="tx1"/>
              </a:solidFill>
              <a:prstDash val="dash"/>
              <a:round/>
              <a:headEnd/>
              <a:tailEnd/>
            </a:ln>
            <a:effectLst/>
          </p:spPr>
          <p:txBody>
            <a:bodyPr/>
            <a:lstStyle/>
            <a:p>
              <a:endParaRPr lang="en-US"/>
            </a:p>
          </p:txBody>
        </p:sp>
        <p:sp>
          <p:nvSpPr>
            <p:cNvPr id="64583" name="Oval 71"/>
            <p:cNvSpPr>
              <a:spLocks noChangeArrowheads="1"/>
            </p:cNvSpPr>
            <p:nvPr/>
          </p:nvSpPr>
          <p:spPr bwMode="auto">
            <a:xfrm>
              <a:off x="3744"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84" name="Oval 72"/>
            <p:cNvSpPr>
              <a:spLocks noChangeArrowheads="1"/>
            </p:cNvSpPr>
            <p:nvPr/>
          </p:nvSpPr>
          <p:spPr bwMode="auto">
            <a:xfrm>
              <a:off x="4368" y="2448"/>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85" name="Oval 73"/>
            <p:cNvSpPr>
              <a:spLocks noChangeArrowheads="1"/>
            </p:cNvSpPr>
            <p:nvPr/>
          </p:nvSpPr>
          <p:spPr bwMode="auto">
            <a:xfrm>
              <a:off x="3744"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86" name="Oval 74"/>
            <p:cNvSpPr>
              <a:spLocks noChangeArrowheads="1"/>
            </p:cNvSpPr>
            <p:nvPr/>
          </p:nvSpPr>
          <p:spPr bwMode="auto">
            <a:xfrm>
              <a:off x="4368" y="3264"/>
              <a:ext cx="192" cy="19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64587" name="Oval 75"/>
            <p:cNvSpPr>
              <a:spLocks noChangeArrowheads="1"/>
            </p:cNvSpPr>
            <p:nvPr/>
          </p:nvSpPr>
          <p:spPr bwMode="auto">
            <a:xfrm>
              <a:off x="3856" y="3072"/>
              <a:ext cx="192" cy="192"/>
            </a:xfrm>
            <a:prstGeom prst="ellipse">
              <a:avLst/>
            </a:prstGeom>
            <a:gradFill rotWithShape="1">
              <a:gsLst>
                <a:gs pos="0">
                  <a:srgbClr val="FF6600"/>
                </a:gs>
                <a:gs pos="100000">
                  <a:srgbClr val="FF6600">
                    <a:gamma/>
                    <a:shade val="46275"/>
                    <a:invGamma/>
                  </a:srgbClr>
                </a:gs>
              </a:gsLst>
              <a:path path="rect">
                <a:fillToRect r="100000" b="100000"/>
              </a:path>
            </a:gradFill>
            <a:ln w="9525">
              <a:noFill/>
              <a:round/>
              <a:headEnd/>
              <a:tailEnd/>
            </a:ln>
            <a:effectLst/>
          </p:spPr>
          <p:txBody>
            <a:bodyPr wrap="none" anchor="ctr"/>
            <a:lstStyle/>
            <a:p>
              <a:endParaRPr lang="en-US"/>
            </a:p>
          </p:txBody>
        </p:sp>
        <p:sp>
          <p:nvSpPr>
            <p:cNvPr id="64588" name="Oval 76"/>
            <p:cNvSpPr>
              <a:spLocks noChangeArrowheads="1"/>
            </p:cNvSpPr>
            <p:nvPr/>
          </p:nvSpPr>
          <p:spPr bwMode="auto">
            <a:xfrm>
              <a:off x="4196" y="292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89" name="Oval 77"/>
            <p:cNvSpPr>
              <a:spLocks noChangeArrowheads="1"/>
            </p:cNvSpPr>
            <p:nvPr/>
          </p:nvSpPr>
          <p:spPr bwMode="auto">
            <a:xfrm>
              <a:off x="3888" y="3360"/>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90" name="Oval 78"/>
            <p:cNvSpPr>
              <a:spLocks noChangeArrowheads="1"/>
            </p:cNvSpPr>
            <p:nvPr/>
          </p:nvSpPr>
          <p:spPr bwMode="auto">
            <a:xfrm>
              <a:off x="3568" y="2928"/>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91" name="Oval 79"/>
            <p:cNvSpPr>
              <a:spLocks noChangeArrowheads="1"/>
            </p:cNvSpPr>
            <p:nvPr/>
          </p:nvSpPr>
          <p:spPr bwMode="auto">
            <a:xfrm>
              <a:off x="3888" y="254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sp>
          <p:nvSpPr>
            <p:cNvPr id="64592" name="Line 80"/>
            <p:cNvSpPr>
              <a:spLocks noChangeShapeType="1"/>
            </p:cNvSpPr>
            <p:nvPr/>
          </p:nvSpPr>
          <p:spPr bwMode="auto">
            <a:xfrm flipH="1" flipV="1">
              <a:off x="3744" y="3072"/>
              <a:ext cx="192" cy="96"/>
            </a:xfrm>
            <a:prstGeom prst="line">
              <a:avLst/>
            </a:prstGeom>
            <a:noFill/>
            <a:ln w="19050">
              <a:solidFill>
                <a:srgbClr val="FF0000"/>
              </a:solidFill>
              <a:round/>
              <a:headEnd/>
              <a:tailEnd/>
            </a:ln>
            <a:effectLst/>
          </p:spPr>
          <p:txBody>
            <a:bodyPr/>
            <a:lstStyle/>
            <a:p>
              <a:endParaRPr lang="en-US"/>
            </a:p>
          </p:txBody>
        </p:sp>
        <p:sp>
          <p:nvSpPr>
            <p:cNvPr id="64593" name="Oval 81"/>
            <p:cNvSpPr>
              <a:spLocks noChangeArrowheads="1"/>
            </p:cNvSpPr>
            <p:nvPr/>
          </p:nvSpPr>
          <p:spPr bwMode="auto">
            <a:xfrm>
              <a:off x="3696" y="3024"/>
              <a:ext cx="144" cy="144"/>
            </a:xfrm>
            <a:prstGeom prst="ellipse">
              <a:avLst/>
            </a:prstGeom>
            <a:gradFill rotWithShape="1">
              <a:gsLst>
                <a:gs pos="0">
                  <a:srgbClr val="7373FF"/>
                </a:gs>
                <a:gs pos="100000">
                  <a:srgbClr val="7373FF">
                    <a:gamma/>
                    <a:shade val="24706"/>
                    <a:invGamma/>
                  </a:srgbClr>
                </a:gs>
              </a:gsLst>
              <a:path path="rect">
                <a:fillToRect r="100000" b="100000"/>
              </a:path>
            </a:gradFill>
            <a:ln w="9525">
              <a:noFill/>
              <a:round/>
              <a:headEnd/>
              <a:tailEnd/>
            </a:ln>
            <a:effectLst/>
          </p:spPr>
          <p:txBody>
            <a:bodyPr wrap="none" anchor="ctr"/>
            <a:lstStyle/>
            <a:p>
              <a:endParaRPr lang="en-US"/>
            </a:p>
          </p:txBody>
        </p:sp>
      </p:grpSp>
      <p:sp>
        <p:nvSpPr>
          <p:cNvPr id="64594" name="Text Box 82"/>
          <p:cNvSpPr txBox="1">
            <a:spLocks noChangeArrowheads="1"/>
          </p:cNvSpPr>
          <p:nvPr/>
        </p:nvSpPr>
        <p:spPr bwMode="auto">
          <a:xfrm>
            <a:off x="1473200" y="1908175"/>
            <a:ext cx="431800"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Pb</a:t>
            </a:r>
          </a:p>
        </p:txBody>
      </p:sp>
      <p:sp>
        <p:nvSpPr>
          <p:cNvPr id="64595" name="Text Box 83"/>
          <p:cNvSpPr txBox="1">
            <a:spLocks noChangeArrowheads="1"/>
          </p:cNvSpPr>
          <p:nvPr/>
        </p:nvSpPr>
        <p:spPr bwMode="auto">
          <a:xfrm>
            <a:off x="2846388" y="2903538"/>
            <a:ext cx="354012"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Ti</a:t>
            </a:r>
          </a:p>
        </p:txBody>
      </p:sp>
      <p:sp>
        <p:nvSpPr>
          <p:cNvPr id="64596" name="Text Box 84"/>
          <p:cNvSpPr txBox="1">
            <a:spLocks noChangeArrowheads="1"/>
          </p:cNvSpPr>
          <p:nvPr/>
        </p:nvSpPr>
        <p:spPr bwMode="auto">
          <a:xfrm>
            <a:off x="3162300" y="2325688"/>
            <a:ext cx="342900" cy="336550"/>
          </a:xfrm>
          <a:prstGeom prst="rect">
            <a:avLst/>
          </a:prstGeom>
          <a:noFill/>
          <a:ln w="9525">
            <a:noFill/>
            <a:miter lim="800000"/>
            <a:headEnd/>
            <a:tailEnd/>
          </a:ln>
          <a:effectLst/>
        </p:spPr>
        <p:txBody>
          <a:bodyPr wrap="none">
            <a:spAutoFit/>
          </a:bodyPr>
          <a:lstStyle/>
          <a:p>
            <a:r>
              <a:rPr lang="en-US" sz="1600" b="1">
                <a:latin typeface="Microsoft Sans Serif" pitchFamily="34" charset="0"/>
              </a:rPr>
              <a:t>O</a:t>
            </a:r>
          </a:p>
        </p:txBody>
      </p:sp>
      <p:sp>
        <p:nvSpPr>
          <p:cNvPr id="64598" name="Text Box 86"/>
          <p:cNvSpPr txBox="1">
            <a:spLocks noChangeArrowheads="1"/>
          </p:cNvSpPr>
          <p:nvPr/>
        </p:nvSpPr>
        <p:spPr bwMode="auto">
          <a:xfrm>
            <a:off x="609600" y="304800"/>
            <a:ext cx="8077200" cy="579438"/>
          </a:xfrm>
          <a:prstGeom prst="rect">
            <a:avLst/>
          </a:prstGeom>
          <a:noFill/>
          <a:ln w="9525">
            <a:noFill/>
            <a:miter lim="800000"/>
            <a:headEnd/>
            <a:tailEnd/>
          </a:ln>
          <a:effectLst/>
        </p:spPr>
        <p:txBody>
          <a:bodyPr>
            <a:spAutoFit/>
          </a:bodyPr>
          <a:lstStyle/>
          <a:p>
            <a:pPr algn="ctr"/>
            <a:r>
              <a:rPr lang="en-US" sz="3200" b="1">
                <a:latin typeface="Calibri" pitchFamily="34" charset="0"/>
              </a:rPr>
              <a:t>Spontaneous polarization and piezoelectricity</a:t>
            </a:r>
          </a:p>
        </p:txBody>
      </p:sp>
      <p:sp>
        <p:nvSpPr>
          <p:cNvPr id="64599" name="Text Box 87"/>
          <p:cNvSpPr txBox="1">
            <a:spLocks noChangeArrowheads="1"/>
          </p:cNvSpPr>
          <p:nvPr/>
        </p:nvSpPr>
        <p:spPr bwMode="auto">
          <a:xfrm>
            <a:off x="381000" y="1081088"/>
            <a:ext cx="6115050" cy="457200"/>
          </a:xfrm>
          <a:prstGeom prst="rect">
            <a:avLst/>
          </a:prstGeom>
          <a:noFill/>
          <a:ln w="9525">
            <a:noFill/>
            <a:miter lim="800000"/>
            <a:headEnd/>
            <a:tailEnd/>
          </a:ln>
          <a:effectLst/>
        </p:spPr>
        <p:txBody>
          <a:bodyPr wrap="none">
            <a:spAutoFit/>
          </a:bodyPr>
          <a:lstStyle/>
          <a:p>
            <a:r>
              <a:rPr lang="en-US" sz="2400">
                <a:latin typeface="Calibri" pitchFamily="34" charset="0"/>
              </a:rPr>
              <a:t>Multiple energetically equivalent configurations</a:t>
            </a:r>
          </a:p>
        </p:txBody>
      </p:sp>
      <p:sp>
        <p:nvSpPr>
          <p:cNvPr id="64600" name="Text Box 88"/>
          <p:cNvSpPr txBox="1">
            <a:spLocks noChangeArrowheads="1"/>
          </p:cNvSpPr>
          <p:nvPr/>
        </p:nvSpPr>
        <p:spPr bwMode="auto">
          <a:xfrm>
            <a:off x="439738" y="4510088"/>
            <a:ext cx="2525712" cy="457200"/>
          </a:xfrm>
          <a:prstGeom prst="rect">
            <a:avLst/>
          </a:prstGeom>
          <a:noFill/>
          <a:ln w="9525">
            <a:noFill/>
            <a:miter lim="800000"/>
            <a:headEnd/>
            <a:tailEnd/>
          </a:ln>
          <a:effectLst/>
        </p:spPr>
        <p:txBody>
          <a:bodyPr wrap="none">
            <a:spAutoFit/>
          </a:bodyPr>
          <a:lstStyle/>
          <a:p>
            <a:r>
              <a:rPr lang="en-US" sz="2400">
                <a:latin typeface="Calibri" pitchFamily="34" charset="0"/>
              </a:rPr>
              <a:t>Piezoelectric strain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64520"/>
                                        </p:tgtEl>
                                      </p:cBhvr>
                                      <p:by x="100000" y="200000"/>
                                    </p:animScale>
                                  </p:childTnLst>
                                </p:cTn>
                              </p:par>
                              <p:par>
                                <p:cTn id="7" presetID="6" presetClass="emph" presetSubtype="0" repeatCount="indefinite" accel="50000" decel="50000" autoRev="1" fill="hold" grpId="0" nodeType="withEffect">
                                  <p:stCondLst>
                                    <p:cond delay="0"/>
                                  </p:stCondLst>
                                  <p:childTnLst>
                                    <p:animScale>
                                      <p:cBhvr>
                                        <p:cTn id="8" dur="3000" fill="hold"/>
                                        <p:tgtEl>
                                          <p:spTgt spid="64516"/>
                                        </p:tgtEl>
                                      </p:cBhvr>
                                      <p:by x="100000" y="150000"/>
                                    </p:animScale>
                                  </p:childTnLst>
                                </p:cTn>
                              </p:par>
                              <p:par>
                                <p:cTn id="9" presetID="6" presetClass="emph" presetSubtype="0" repeatCount="indefinite" accel="50000" decel="50000" autoRev="1" fill="hold" grpId="0" nodeType="withEffect">
                                  <p:stCondLst>
                                    <p:cond delay="0"/>
                                  </p:stCondLst>
                                  <p:childTnLst>
                                    <p:animScale>
                                      <p:cBhvr>
                                        <p:cTn id="10" dur="3000" fill="hold"/>
                                        <p:tgtEl>
                                          <p:spTgt spid="64517"/>
                                        </p:tgtEl>
                                      </p:cBhvr>
                                      <p:by x="100000" y="120000"/>
                                    </p:animScale>
                                  </p:childTnLst>
                                </p:cTn>
                              </p:par>
                              <p:par>
                                <p:cTn id="11" presetID="6" presetClass="emph" presetSubtype="0" repeatCount="indefinite" accel="50000" decel="50000" autoRev="1" fill="hold" grpId="0" nodeType="withEffect">
                                  <p:stCondLst>
                                    <p:cond delay="0"/>
                                  </p:stCondLst>
                                  <p:childTnLst>
                                    <p:animScale>
                                      <p:cBhvr>
                                        <p:cTn id="12" dur="3000" fill="hold"/>
                                        <p:tgtEl>
                                          <p:spTgt spid="64525"/>
                                        </p:tgtEl>
                                      </p:cBhvr>
                                      <p:by x="100000" y="200000"/>
                                    </p:animScale>
                                  </p:childTnLst>
                                </p:cTn>
                              </p:par>
                              <p:par>
                                <p:cTn id="13" presetID="6" presetClass="emph" presetSubtype="0" repeatCount="indefinite" accel="50000" decel="50000" autoRev="1" fill="hold" grpId="0" nodeType="withEffect">
                                  <p:stCondLst>
                                    <p:cond delay="0"/>
                                  </p:stCondLst>
                                  <p:childTnLst>
                                    <p:animScale>
                                      <p:cBhvr>
                                        <p:cTn id="14" dur="3000" fill="hold"/>
                                        <p:tgtEl>
                                          <p:spTgt spid="64522"/>
                                        </p:tgtEl>
                                      </p:cBhvr>
                                      <p:by x="100000" y="70000"/>
                                    </p:animScale>
                                  </p:childTnLst>
                                </p:cTn>
                              </p:par>
                              <p:par>
                                <p:cTn id="15" presetID="6" presetClass="emph" presetSubtype="0" repeatCount="indefinite" accel="50000" decel="50000" autoRev="1" fill="hold" grpId="0" nodeType="withEffect">
                                  <p:stCondLst>
                                    <p:cond delay="0"/>
                                  </p:stCondLst>
                                  <p:childTnLst>
                                    <p:animScale>
                                      <p:cBhvr>
                                        <p:cTn id="16" dur="3000" fill="hold"/>
                                        <p:tgtEl>
                                          <p:spTgt spid="64523"/>
                                        </p:tgtEl>
                                      </p:cBhvr>
                                      <p:by x="10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animBg="1"/>
      <p:bldP spid="64517" grpId="0" animBg="1"/>
      <p:bldP spid="64520" grpId="0" animBg="1"/>
      <p:bldP spid="64522" grpId="0" animBg="1"/>
      <p:bldP spid="64523" grpId="0" animBg="1"/>
      <p:bldP spid="6452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32186</TotalTime>
  <Words>1837</Words>
  <Application>Microsoft Office PowerPoint</Application>
  <PresentationFormat>On-screen Show (4:3)</PresentationFormat>
  <Paragraphs>321</Paragraphs>
  <Slides>34</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Default Design</vt:lpstr>
      <vt:lpstr>Equation</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Tulsa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Alexei Grigoriev</dc:creator>
  <cp:lastModifiedBy>Univ of Tulsa</cp:lastModifiedBy>
  <cp:revision>119</cp:revision>
  <dcterms:created xsi:type="dcterms:W3CDTF">2008-11-11T17:34:29Z</dcterms:created>
  <dcterms:modified xsi:type="dcterms:W3CDTF">2012-02-22T21:08:42Z</dcterms:modified>
</cp:coreProperties>
</file>