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284" r:id="rId3"/>
    <p:sldId id="285" r:id="rId4"/>
    <p:sldId id="256" r:id="rId5"/>
    <p:sldId id="269" r:id="rId6"/>
    <p:sldId id="258" r:id="rId7"/>
    <p:sldId id="257" r:id="rId8"/>
    <p:sldId id="259" r:id="rId9"/>
    <p:sldId id="260" r:id="rId10"/>
    <p:sldId id="261" r:id="rId11"/>
    <p:sldId id="286" r:id="rId12"/>
    <p:sldId id="262" r:id="rId13"/>
    <p:sldId id="263" r:id="rId14"/>
    <p:sldId id="264" r:id="rId15"/>
    <p:sldId id="268" r:id="rId16"/>
    <p:sldId id="265" r:id="rId17"/>
    <p:sldId id="274" r:id="rId18"/>
    <p:sldId id="275" r:id="rId19"/>
    <p:sldId id="287" r:id="rId20"/>
    <p:sldId id="266" r:id="rId21"/>
    <p:sldId id="290" r:id="rId22"/>
    <p:sldId id="267" r:id="rId23"/>
    <p:sldId id="270" r:id="rId24"/>
    <p:sldId id="271" r:id="rId25"/>
    <p:sldId id="272" r:id="rId26"/>
    <p:sldId id="273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9341" autoAdjust="0"/>
  </p:normalViewPr>
  <p:slideViewPr>
    <p:cSldViewPr>
      <p:cViewPr>
        <p:scale>
          <a:sx n="80" d="100"/>
          <a:sy n="80" d="100"/>
        </p:scale>
        <p:origin x="-121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1627-4778-4983-BBD5-36E64EA4AD8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108BA-D43C-4D30-A0B6-0B3845CCE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108BA-D43C-4D30-A0B6-0B3845CCE1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94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27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566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42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69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2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26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3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86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24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64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7F48F-DBC3-4C98-9696-6A2DCE001E6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C61A-3F12-45F9-A99D-EA7F1693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4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1.xml"/><Relationship Id="rId7" Type="http://schemas.openxmlformats.org/officeDocument/2006/relationships/image" Target="../media/image3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8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32.xm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35.xml"/><Relationship Id="rId7" Type="http://schemas.openxmlformats.org/officeDocument/2006/relationships/image" Target="../media/image4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7.png"/><Relationship Id="rId4" Type="http://schemas.openxmlformats.org/officeDocument/2006/relationships/tags" Target="../tags/tag36.xml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1.xml"/><Relationship Id="rId7" Type="http://schemas.openxmlformats.org/officeDocument/2006/relationships/image" Target="../media/image5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2.png"/><Relationship Id="rId5" Type="http://schemas.openxmlformats.org/officeDocument/2006/relationships/tags" Target="../tags/tag43.xml"/><Relationship Id="rId10" Type="http://schemas.openxmlformats.org/officeDocument/2006/relationships/image" Target="../media/image61.png"/><Relationship Id="rId4" Type="http://schemas.openxmlformats.org/officeDocument/2006/relationships/tags" Target="../tags/tag42.xml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66.png"/><Relationship Id="rId5" Type="http://schemas.openxmlformats.org/officeDocument/2006/relationships/tags" Target="../tags/tag48.xml"/><Relationship Id="rId10" Type="http://schemas.openxmlformats.org/officeDocument/2006/relationships/image" Target="../media/image65.png"/><Relationship Id="rId4" Type="http://schemas.openxmlformats.org/officeDocument/2006/relationships/tags" Target="../tags/tag47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55.xml"/><Relationship Id="rId7" Type="http://schemas.openxmlformats.org/officeDocument/2006/relationships/image" Target="../media/image7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2.png"/><Relationship Id="rId4" Type="http://schemas.openxmlformats.org/officeDocument/2006/relationships/tags" Target="../tags/tag56.xml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8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87.png"/><Relationship Id="rId5" Type="http://schemas.openxmlformats.org/officeDocument/2006/relationships/tags" Target="../tags/tag61.xml"/><Relationship Id="rId10" Type="http://schemas.openxmlformats.org/officeDocument/2006/relationships/image" Target="../media/image86.png"/><Relationship Id="rId4" Type="http://schemas.openxmlformats.org/officeDocument/2006/relationships/tags" Target="../tags/tag60.xml"/><Relationship Id="rId9" Type="http://schemas.openxmlformats.org/officeDocument/2006/relationships/image" Target="../media/image85.wmf"/><Relationship Id="rId1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tags" Target="../tags/tag64.xml"/><Relationship Id="rId16" Type="http://schemas.openxmlformats.org/officeDocument/2006/relationships/image" Target="../media/image95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90.png"/><Relationship Id="rId5" Type="http://schemas.openxmlformats.org/officeDocument/2006/relationships/tags" Target="../tags/tag67.xml"/><Relationship Id="rId15" Type="http://schemas.openxmlformats.org/officeDocument/2006/relationships/image" Target="../media/image94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8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101.png"/><Relationship Id="rId18" Type="http://schemas.openxmlformats.org/officeDocument/2006/relationships/image" Target="../media/image98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tags" Target="../tags/tag73.xml"/><Relationship Id="rId16" Type="http://schemas.openxmlformats.org/officeDocument/2006/relationships/image" Target="../media/image104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99.png"/><Relationship Id="rId5" Type="http://schemas.openxmlformats.org/officeDocument/2006/relationships/tags" Target="../tags/tag76.xml"/><Relationship Id="rId15" Type="http://schemas.openxmlformats.org/officeDocument/2006/relationships/image" Target="../media/image10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6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83.xml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1.png"/><Relationship Id="rId5" Type="http://schemas.openxmlformats.org/officeDocument/2006/relationships/tags" Target="../tags/tag85.xml"/><Relationship Id="rId10" Type="http://schemas.openxmlformats.org/officeDocument/2006/relationships/image" Target="../media/image110.png"/><Relationship Id="rId4" Type="http://schemas.openxmlformats.org/officeDocument/2006/relationships/tags" Target="../tags/tag84.xml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14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91.xml"/><Relationship Id="rId7" Type="http://schemas.openxmlformats.org/officeDocument/2006/relationships/image" Target="../media/image115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9.png"/><Relationship Id="rId5" Type="http://schemas.openxmlformats.org/officeDocument/2006/relationships/tags" Target="../tags/tag93.xml"/><Relationship Id="rId10" Type="http://schemas.openxmlformats.org/officeDocument/2006/relationships/image" Target="../media/image118.png"/><Relationship Id="rId4" Type="http://schemas.openxmlformats.org/officeDocument/2006/relationships/tags" Target="../tags/tag92.xml"/><Relationship Id="rId9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tags" Target="../tags/tag95.xml"/><Relationship Id="rId16" Type="http://schemas.openxmlformats.org/officeDocument/2006/relationships/image" Target="../media/image125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120.png"/><Relationship Id="rId5" Type="http://schemas.openxmlformats.org/officeDocument/2006/relationships/tags" Target="../tags/tag98.xml"/><Relationship Id="rId15" Type="http://schemas.openxmlformats.org/officeDocument/2006/relationships/image" Target="../media/image12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8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12.xml"/><Relationship Id="rId10" Type="http://schemas.openxmlformats.org/officeDocument/2006/relationships/image" Target="../media/image13.png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8.png"/><Relationship Id="rId5" Type="http://schemas.openxmlformats.org/officeDocument/2006/relationships/tags" Target="../tags/tag17.xml"/><Relationship Id="rId10" Type="http://schemas.openxmlformats.org/officeDocument/2006/relationships/image" Target="../media/image17.png"/><Relationship Id="rId4" Type="http://schemas.openxmlformats.org/officeDocument/2006/relationships/tags" Target="../tags/tag16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1.xml"/><Relationship Id="rId7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4" Type="http://schemas.openxmlformats.org/officeDocument/2006/relationships/tags" Target="../tags/tag2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5.xml"/><Relationship Id="rId7" Type="http://schemas.openxmlformats.org/officeDocument/2006/relationships/image" Target="../media/image2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tags" Target="../tags/tag26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Higgs Boson Mass In Gauge-Mediated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Supersymmetry</a:t>
            </a:r>
            <a:r>
              <a:rPr lang="en-US" b="1" dirty="0" smtClean="0">
                <a:solidFill>
                  <a:srgbClr val="FF0000"/>
                </a:solidFill>
              </a:rPr>
              <a:t> Breaking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752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Abdelhamid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Albaid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438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In collaboration with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124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Prof.   K. S. </a:t>
            </a:r>
            <a:r>
              <a:rPr lang="en-US" sz="3200" b="1" dirty="0" err="1" smtClean="0">
                <a:solidFill>
                  <a:srgbClr val="0070C0"/>
                </a:solidFill>
              </a:rPr>
              <a:t>Babu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0386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Spring  2012  Physics Seminar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Wichita State University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April 4 2012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5842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943600"/>
            <a:ext cx="3190875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Supersymmetry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1404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 Symmetry between fermions and bosons 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30923" y="1524000"/>
            <a:ext cx="7010400" cy="369332"/>
            <a:chOff x="1219200" y="1905000"/>
            <a:chExt cx="7010400" cy="369332"/>
          </a:xfrm>
        </p:grpSpPr>
        <p:sp>
          <p:nvSpPr>
            <p:cNvPr id="4" name="Rectangle 3"/>
            <p:cNvSpPr/>
            <p:nvPr/>
          </p:nvSpPr>
          <p:spPr>
            <a:xfrm>
              <a:off x="1752600" y="1905000"/>
              <a:ext cx="647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Q | boson &gt; = | </a:t>
              </a:r>
              <a:r>
                <a:rPr lang="en-US" b="1" dirty="0" err="1" smtClean="0">
                  <a:solidFill>
                    <a:srgbClr val="00B050"/>
                  </a:solidFill>
                </a:rPr>
                <a:t>fermion</a:t>
              </a:r>
              <a:r>
                <a:rPr lang="en-US" b="1" dirty="0" smtClean="0">
                  <a:solidFill>
                    <a:srgbClr val="00B050"/>
                  </a:solidFill>
                </a:rPr>
                <a:t> &gt;    and     Q | </a:t>
              </a:r>
              <a:r>
                <a:rPr lang="en-US" b="1" dirty="0" err="1" smtClean="0">
                  <a:solidFill>
                    <a:srgbClr val="00B050"/>
                  </a:solidFill>
                </a:rPr>
                <a:t>fermion</a:t>
              </a:r>
              <a:r>
                <a:rPr lang="en-US" b="1" dirty="0" smtClean="0">
                  <a:solidFill>
                    <a:srgbClr val="00B050"/>
                  </a:solidFill>
                </a:rPr>
                <a:t> &gt; = | boson &gt;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219200" y="1981200"/>
              <a:ext cx="381000" cy="2286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4375" y="47961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 SM particles have  SUSY  partner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329535"/>
            <a:ext cx="806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The minimal </a:t>
            </a:r>
            <a:r>
              <a:rPr lang="en-US" sz="2400" dirty="0" err="1" smtClean="0">
                <a:solidFill>
                  <a:srgbClr val="0070C0"/>
                </a:solidFill>
              </a:rPr>
              <a:t>supersymmetric</a:t>
            </a:r>
            <a:r>
              <a:rPr lang="en-US" sz="2400" dirty="0" smtClean="0">
                <a:solidFill>
                  <a:srgbClr val="0070C0"/>
                </a:solidFill>
              </a:rPr>
              <a:t> extension to the SM is  MSSM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1900535"/>
            <a:ext cx="3069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Point in </a:t>
            </a:r>
            <a:r>
              <a:rPr lang="en-US" sz="2400" dirty="0" err="1" smtClean="0">
                <a:solidFill>
                  <a:srgbClr val="0070C0"/>
                </a:solidFill>
              </a:rPr>
              <a:t>superspace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810000" y="1981200"/>
            <a:ext cx="1779270" cy="3067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6454" y="2521803"/>
            <a:ext cx="339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Chiral</a:t>
            </a:r>
            <a:r>
              <a:rPr lang="en-US" sz="2400" dirty="0" smtClean="0">
                <a:solidFill>
                  <a:srgbClr val="0070C0"/>
                </a:solidFill>
              </a:rPr>
              <a:t> scalar </a:t>
            </a:r>
            <a:r>
              <a:rPr lang="en-US" sz="2400" dirty="0" err="1" smtClean="0">
                <a:solidFill>
                  <a:srgbClr val="0070C0"/>
                </a:solidFill>
              </a:rPr>
              <a:t>superfield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4186535"/>
            <a:ext cx="599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langrangian</a:t>
            </a:r>
            <a:r>
              <a:rPr lang="en-US" sz="2400" dirty="0" smtClean="0">
                <a:solidFill>
                  <a:srgbClr val="0070C0"/>
                </a:solidFill>
              </a:rPr>
              <a:t> is obtained form </a:t>
            </a:r>
            <a:r>
              <a:rPr lang="en-US" sz="2400" dirty="0" err="1" smtClean="0">
                <a:solidFill>
                  <a:srgbClr val="0070C0"/>
                </a:solidFill>
              </a:rPr>
              <a:t>Superpotential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828799" y="3048000"/>
            <a:ext cx="5609063" cy="457200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>
            <a:off x="3276600" y="3505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486400" y="3505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162800" y="34290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718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81600" y="3810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fermion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67524" y="3810000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Auxiliary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914400"/>
            <a:ext cx="4724400" cy="314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304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Supersymmetry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41910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81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Interesting Features of Supersymmetry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 SUSY Solves the instability in the Higgs mass </a:t>
            </a:r>
            <a:endParaRPr lang="en-US" sz="2400" dirty="0">
              <a:solidFill>
                <a:srgbClr val="00B0F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0" y="2286000"/>
            <a:ext cx="3886200" cy="2819400"/>
            <a:chOff x="1905000" y="1905000"/>
            <a:chExt cx="4953000" cy="3124200"/>
          </a:xfrm>
        </p:grpSpPr>
        <p:sp>
          <p:nvSpPr>
            <p:cNvPr id="8" name="Rectangle 7"/>
            <p:cNvSpPr/>
            <p:nvPr/>
          </p:nvSpPr>
          <p:spPr>
            <a:xfrm>
              <a:off x="1905000" y="1905000"/>
              <a:ext cx="4953000" cy="31242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2127738" y="3810000"/>
              <a:ext cx="4544374" cy="738555"/>
            </a:xfrm>
            <a:prstGeom prst="rect">
              <a:avLst/>
            </a:prstGeom>
          </p:spPr>
        </p:pic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4144108" y="2667000"/>
              <a:ext cx="2514600" cy="533400"/>
            </a:xfrm>
            <a:prstGeom prst="rect">
              <a:avLst/>
            </a:prstGeom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92923" y="2121877"/>
              <a:ext cx="21336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1752600" y="5181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As a consequence of </a:t>
            </a:r>
            <a:r>
              <a:rPr lang="en-US" sz="2800" dirty="0" err="1" smtClean="0">
                <a:solidFill>
                  <a:srgbClr val="00B050"/>
                </a:solidFill>
              </a:rPr>
              <a:t>supersymmetry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62000" y="5867400"/>
            <a:ext cx="1634918" cy="473119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2654300" y="5943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92500" y="58547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Quadratic  divergence will cancel 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4800" y="2286000"/>
            <a:ext cx="3657599" cy="2819400"/>
            <a:chOff x="386861" y="1066800"/>
            <a:chExt cx="4794739" cy="3124200"/>
          </a:xfrm>
        </p:grpSpPr>
        <p:sp>
          <p:nvSpPr>
            <p:cNvPr id="18" name="Rectangle 17"/>
            <p:cNvSpPr/>
            <p:nvPr/>
          </p:nvSpPr>
          <p:spPr>
            <a:xfrm>
              <a:off x="386861" y="1066800"/>
              <a:ext cx="4794739" cy="31242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7475" y="1160585"/>
              <a:ext cx="3343275" cy="1578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533398" y="2995246"/>
              <a:ext cx="4550136" cy="683895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1066800" y="175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 contribution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SUSY contribution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62400" y="3159204"/>
            <a:ext cx="38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+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57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Interesting Features of Supersymmetry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 Gauge coupling unification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19400"/>
            <a:ext cx="517272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266700" y="2025590"/>
            <a:ext cx="8293100" cy="412810"/>
            <a:chOff x="266700" y="2095500"/>
            <a:chExt cx="8293100" cy="412810"/>
          </a:xfrm>
        </p:grpSpPr>
        <p:sp>
          <p:nvSpPr>
            <p:cNvPr id="7" name="Rectangle 6"/>
            <p:cNvSpPr/>
            <p:nvPr/>
          </p:nvSpPr>
          <p:spPr>
            <a:xfrm>
              <a:off x="266700" y="2095500"/>
              <a:ext cx="4114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Unification of couplings at high scale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4330700" y="2209800"/>
              <a:ext cx="533400" cy="228600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40300" y="2108200"/>
              <a:ext cx="3619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Grand Unification Theory ( GUT)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2514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 has  dark matter candidate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33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provides a natural mechanism for EWSB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1054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sets upper bound on the lightest Higgs mass &lt; 130 </a:t>
            </a:r>
            <a:r>
              <a:rPr lang="en-US" sz="2800" dirty="0" err="1" smtClean="0">
                <a:solidFill>
                  <a:srgbClr val="00B0F0"/>
                </a:solidFill>
              </a:rPr>
              <a:t>GeV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2000"/>
            <a:ext cx="4687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B0F0"/>
                </a:solidFill>
              </a:rPr>
              <a:t> Can SUSY be an exact symmetry?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02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</a:rPr>
              <a:t> For each </a:t>
            </a:r>
            <a:r>
              <a:rPr lang="en-US" sz="2400" b="1" dirty="0" err="1" smtClean="0">
                <a:solidFill>
                  <a:srgbClr val="00B0F0"/>
                </a:solidFill>
              </a:rPr>
              <a:t>fermionic</a:t>
            </a:r>
            <a:r>
              <a:rPr lang="en-US" sz="2400" b="1" dirty="0" smtClean="0">
                <a:solidFill>
                  <a:srgbClr val="00B0F0"/>
                </a:solidFill>
              </a:rPr>
              <a:t> state there is a </a:t>
            </a:r>
            <a:r>
              <a:rPr lang="en-US" sz="2400" b="1" dirty="0" err="1" smtClean="0">
                <a:solidFill>
                  <a:srgbClr val="00B0F0"/>
                </a:solidFill>
              </a:rPr>
              <a:t>bosonic</a:t>
            </a:r>
            <a:r>
              <a:rPr lang="en-US" sz="2400" b="1" dirty="0" smtClean="0">
                <a:solidFill>
                  <a:srgbClr val="00B0F0"/>
                </a:solidFill>
              </a:rPr>
              <a:t> state with the same mass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57735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</a:rPr>
              <a:t>  Experimentally excluded,  SUSY must be broken symmetry!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00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 </a:t>
            </a:r>
            <a:r>
              <a:rPr lang="en-US" sz="2400" b="1" dirty="0" smtClean="0">
                <a:solidFill>
                  <a:srgbClr val="00B0F0"/>
                </a:solidFill>
              </a:rPr>
              <a:t>The relation,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631831" y="4888523"/>
            <a:ext cx="1316592" cy="38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031" y="4824046"/>
            <a:ext cx="483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,  must be maintained in an broken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253335"/>
            <a:ext cx="328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supersymmetric</a:t>
            </a:r>
            <a:r>
              <a:rPr lang="en-US" sz="2400" b="1" dirty="0" smtClean="0">
                <a:solidFill>
                  <a:srgbClr val="00B0F0"/>
                </a:solidFill>
              </a:rPr>
              <a:t> theory. </a:t>
            </a:r>
            <a:endParaRPr lang="en-US" sz="24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2362200" y="6088742"/>
            <a:ext cx="4114580" cy="388258"/>
            <a:chOff x="4038600" y="5334000"/>
            <a:chExt cx="4114580" cy="388258"/>
          </a:xfrm>
        </p:grpSpPr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4900248" y="5341258"/>
              <a:ext cx="3252932" cy="381000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4038600" y="5334000"/>
              <a:ext cx="762000" cy="3810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3875" y="2814935"/>
            <a:ext cx="5953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</a:rPr>
              <a:t>  </a:t>
            </a:r>
            <a:r>
              <a:rPr lang="en-US" sz="2400" b="1" dirty="0" err="1" smtClean="0">
                <a:solidFill>
                  <a:srgbClr val="00B0F0"/>
                </a:solidFill>
              </a:rPr>
              <a:t>Supersymmetry</a:t>
            </a:r>
            <a:r>
              <a:rPr lang="en-US" sz="2400" b="1" dirty="0" smtClean="0">
                <a:solidFill>
                  <a:srgbClr val="00B0F0"/>
                </a:solidFill>
              </a:rPr>
              <a:t> is spontaneously broken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219200" y="3810000"/>
            <a:ext cx="6858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738563"/>
            <a:ext cx="351287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Notched Right Arrow 22"/>
          <p:cNvSpPr/>
          <p:nvPr/>
        </p:nvSpPr>
        <p:spPr>
          <a:xfrm>
            <a:off x="5791200" y="3352800"/>
            <a:ext cx="457200" cy="3810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477000" y="3276600"/>
            <a:ext cx="2403140" cy="5216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34200" y="38099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Notched Right Arrow 26"/>
          <p:cNvSpPr/>
          <p:nvPr/>
        </p:nvSpPr>
        <p:spPr>
          <a:xfrm>
            <a:off x="5791200" y="4267200"/>
            <a:ext cx="457200" cy="3810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477000" y="4278923"/>
            <a:ext cx="1253888" cy="381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67000" y="0"/>
            <a:ext cx="4356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Supersymmetry</a:t>
            </a:r>
            <a:r>
              <a:rPr lang="en-US" sz="3200" dirty="0" smtClean="0">
                <a:solidFill>
                  <a:srgbClr val="FF0000"/>
                </a:solidFill>
              </a:rPr>
              <a:t> Breaking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1962150"/>
            <a:ext cx="4762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04800" y="76200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953000"/>
            <a:ext cx="710499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909935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</a:rPr>
              <a:t> Classification of Soft breaking terms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600200"/>
            <a:ext cx="2949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  scalar mass terms: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5" y="1619250"/>
            <a:ext cx="1409700" cy="45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70473" y="2272010"/>
            <a:ext cx="409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trilinear</a:t>
            </a:r>
            <a:r>
              <a:rPr lang="en-US" sz="2400" b="1" dirty="0" smtClean="0">
                <a:solidFill>
                  <a:srgbClr val="FF0000"/>
                </a:solidFill>
              </a:rPr>
              <a:t> scalar interactions: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2324100"/>
            <a:ext cx="201215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66800" y="3043535"/>
            <a:ext cx="3219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gaugino</a:t>
            </a:r>
            <a:r>
              <a:rPr lang="en-US" sz="2400" b="1" dirty="0" smtClean="0">
                <a:solidFill>
                  <a:srgbClr val="FF0000"/>
                </a:solidFill>
              </a:rPr>
              <a:t> mass terms: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023938"/>
            <a:ext cx="1104900" cy="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66800" y="3729335"/>
            <a:ext cx="2465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  bilinear terms: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810000"/>
            <a:ext cx="21283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514600" y="101025"/>
            <a:ext cx="4356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Supersymmetry</a:t>
            </a:r>
            <a:r>
              <a:rPr lang="en-US" sz="3200" dirty="0" smtClean="0">
                <a:solidFill>
                  <a:srgbClr val="FF0000"/>
                </a:solidFill>
              </a:rPr>
              <a:t> Breaking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4262735"/>
            <a:ext cx="3194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  soft terms in MSSM: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7558" y="304800"/>
            <a:ext cx="4162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Shortcomings of MSSM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066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F0"/>
                </a:solidFill>
              </a:rPr>
              <a:t> Many new free parameters: about 105 free parameters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76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F0"/>
                </a:solidFill>
              </a:rPr>
              <a:t> New source of flavor violation (FV)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096001" y="2057400"/>
            <a:ext cx="2057400" cy="4572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590800"/>
            <a:ext cx="2590800" cy="118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2286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Example:  </a:t>
            </a:r>
            <a:r>
              <a:rPr lang="en-US" sz="2400" dirty="0" err="1" smtClean="0">
                <a:solidFill>
                  <a:srgbClr val="00B050"/>
                </a:solidFill>
              </a:rPr>
              <a:t>Leptonic</a:t>
            </a:r>
            <a:r>
              <a:rPr lang="en-US" sz="2400" dirty="0" smtClean="0">
                <a:solidFill>
                  <a:srgbClr val="00B050"/>
                </a:solidFill>
              </a:rPr>
              <a:t>  Flavor  Violation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8266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Solution: Assume that the </a:t>
            </a:r>
            <a:r>
              <a:rPr lang="en-US" sz="2400" b="1" dirty="0" err="1" smtClean="0">
                <a:solidFill>
                  <a:srgbClr val="00B050"/>
                </a:solidFill>
              </a:rPr>
              <a:t>slepton</a:t>
            </a:r>
            <a:r>
              <a:rPr lang="en-US" sz="2400" b="1" dirty="0" smtClean="0">
                <a:solidFill>
                  <a:srgbClr val="00B050"/>
                </a:solidFill>
              </a:rPr>
              <a:t> masses are degenerate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186" y="3669324"/>
            <a:ext cx="447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This can be achieved by adopting  GMSB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343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F0"/>
                </a:solidFill>
              </a:rPr>
              <a:t> The origin of soft breaking terms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3400" y="5064369"/>
            <a:ext cx="8305800" cy="523220"/>
            <a:chOff x="533400" y="5064369"/>
            <a:chExt cx="8305800" cy="523220"/>
          </a:xfrm>
        </p:grpSpPr>
        <p:sp>
          <p:nvSpPr>
            <p:cNvPr id="18" name="Right Arrow 17"/>
            <p:cNvSpPr/>
            <p:nvPr/>
          </p:nvSpPr>
          <p:spPr>
            <a:xfrm>
              <a:off x="533400" y="5181600"/>
              <a:ext cx="609600" cy="3048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0584" y="5064369"/>
              <a:ext cx="7678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Gauge mediated </a:t>
              </a:r>
              <a:r>
                <a:rPr lang="en-US" sz="2800" dirty="0" err="1" smtClean="0">
                  <a:solidFill>
                    <a:srgbClr val="0070C0"/>
                  </a:solidFill>
                </a:rPr>
                <a:t>supersymmetry</a:t>
              </a:r>
              <a:r>
                <a:rPr lang="en-US" sz="2800" dirty="0" smtClean="0">
                  <a:solidFill>
                    <a:srgbClr val="0070C0"/>
                  </a:solidFill>
                </a:rPr>
                <a:t> breaking  (GMSB)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400" y="5818965"/>
            <a:ext cx="7239000" cy="523220"/>
            <a:chOff x="533400" y="5818965"/>
            <a:chExt cx="723900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1160584" y="5818965"/>
              <a:ext cx="6611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Gravity mediated </a:t>
              </a:r>
              <a:r>
                <a:rPr lang="en-US" sz="2800" dirty="0" err="1" smtClean="0">
                  <a:solidFill>
                    <a:srgbClr val="0070C0"/>
                  </a:solidFill>
                </a:rPr>
                <a:t>supersymmetry</a:t>
              </a:r>
              <a:r>
                <a:rPr lang="en-US" sz="2800" dirty="0" smtClean="0">
                  <a:solidFill>
                    <a:srgbClr val="0070C0"/>
                  </a:solidFill>
                </a:rPr>
                <a:t> breaking 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33400" y="5908426"/>
              <a:ext cx="609600" cy="3048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638800" y="4038600"/>
            <a:ext cx="3154573" cy="381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6525" y="228600"/>
            <a:ext cx="5550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Grand Unification Model (GUT) </a:t>
            </a:r>
            <a:endParaRPr lang="en-US" sz="3200" dirty="0"/>
          </a:p>
        </p:txBody>
      </p:sp>
      <p:pic>
        <p:nvPicPr>
          <p:cNvPr id="15362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778987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1219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The more symmetrical theory is,  the more elegant and beautiful  it is.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3048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One simple group with one gauge coupling is more symmetrical than the SM gauge group.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6648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In GUT, fermions are grouped in larger representations  (GUT- </a:t>
            </a:r>
            <a:r>
              <a:rPr lang="en-US" sz="2400" dirty="0" err="1" smtClean="0">
                <a:solidFill>
                  <a:srgbClr val="00B0F0"/>
                </a:solidFill>
              </a:rPr>
              <a:t>multiplet</a:t>
            </a:r>
            <a:r>
              <a:rPr lang="en-US" sz="2400" dirty="0" smtClean="0">
                <a:solidFill>
                  <a:srgbClr val="00B0F0"/>
                </a:solidFill>
              </a:rPr>
              <a:t>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8723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GUT models contain few  free parameters 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43900" y="2286000"/>
            <a:ext cx="0" cy="2971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82000" y="4800600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77250" y="494561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924800" y="4800600"/>
            <a:ext cx="409575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1400" y="4964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MSSM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3631" y="457200"/>
            <a:ext cx="4484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Grand Unification Model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The simplest gauge group with rank 4 is SU(5) gauge group.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170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The 15 left-handed fermions of SM can be impeded into two large irreducible representations of SU(5).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078230" y="4648200"/>
            <a:ext cx="1512570" cy="26860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819400" y="4676775"/>
            <a:ext cx="2051685" cy="25527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9600" y="3048000"/>
            <a:ext cx="7837170" cy="1518285"/>
            <a:chOff x="609600" y="3048000"/>
            <a:chExt cx="7837170" cy="1518285"/>
          </a:xfrm>
        </p:grpSpPr>
        <p:pic>
          <p:nvPicPr>
            <p:cNvPr id="8" name="Picture 7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1066800" y="3048000"/>
              <a:ext cx="7379970" cy="1518285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609600" y="3600450"/>
              <a:ext cx="304800" cy="304800"/>
            </a:xfrm>
            <a:prstGeom prst="rightArrow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609600" y="4648200"/>
            <a:ext cx="304800" cy="30480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5105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GUT is a symmetry inside each generations of fermions, therefore it predicts relations among </a:t>
            </a:r>
            <a:r>
              <a:rPr lang="en-US" sz="2400" dirty="0" err="1" smtClean="0">
                <a:solidFill>
                  <a:srgbClr val="00B0F0"/>
                </a:solidFill>
              </a:rPr>
              <a:t>fermion</a:t>
            </a:r>
            <a:r>
              <a:rPr lang="en-US" sz="2400" dirty="0" smtClean="0">
                <a:solidFill>
                  <a:srgbClr val="00B0F0"/>
                </a:solidFill>
              </a:rPr>
              <a:t> masses  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248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In SO(10) GUT   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429000" y="6332411"/>
            <a:ext cx="2209800" cy="296989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676400" y="6019800"/>
            <a:ext cx="3360420" cy="1866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2065338" y="0"/>
            <a:ext cx="5249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/>
              <a:t> </a:t>
            </a:r>
            <a:r>
              <a:rPr lang="en-US" sz="3200" dirty="0">
                <a:solidFill>
                  <a:srgbClr val="FF0000"/>
                </a:solidFill>
              </a:rPr>
              <a:t>Higgs Mass Bounds in MSSM</a:t>
            </a:r>
          </a:p>
        </p:txBody>
      </p:sp>
      <p:pic>
        <p:nvPicPr>
          <p:cNvPr id="5" name="Picture 19" descr="Higss Plot MSS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1371600"/>
            <a:ext cx="35814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85800" y="1219200"/>
            <a:ext cx="4419600" cy="3124200"/>
            <a:chOff x="2592" y="1104"/>
            <a:chExt cx="3072" cy="1632"/>
          </a:xfrm>
        </p:grpSpPr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504" y="1104"/>
              <a:ext cx="105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1-and 2- loop</a:t>
              </a:r>
            </a:p>
          </p:txBody>
        </p:sp>
        <p:pic>
          <p:nvPicPr>
            <p:cNvPr id="8" name="Picture 22" descr="addin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92" y="1344"/>
              <a:ext cx="3072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3" descr="addin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10" y="2208"/>
              <a:ext cx="256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" descr="addin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56" y="2560"/>
              <a:ext cx="111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4419600" y="5791200"/>
            <a:ext cx="4343400" cy="685800"/>
            <a:chOff x="582" y="3216"/>
            <a:chExt cx="2166" cy="227"/>
          </a:xfrm>
        </p:grpSpPr>
        <p:pic>
          <p:nvPicPr>
            <p:cNvPr id="12" name="Picture 8" descr="addin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58" y="3228"/>
              <a:ext cx="99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344" y="32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0" descr="addin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2" y="3228"/>
              <a:ext cx="62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81000" y="164068"/>
            <a:ext cx="133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Motivation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37198" y="4830261"/>
            <a:ext cx="1953602" cy="5037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" y="5791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Maximal Mixing Condition: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Background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68482"/>
            <a:ext cx="601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Standard Model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Higgs Mechanism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Flavor Structure of SM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Shortcomings  of SM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Supersymmetry</a:t>
            </a:r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Interesting Features of MSSM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Supersymmetry</a:t>
            </a:r>
            <a:r>
              <a:rPr lang="en-US" sz="2800" dirty="0" smtClean="0"/>
              <a:t> Breaking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Shortcomings of MSSM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Grand Unification Theory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820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Updated experimental results on the Higgs mass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886200" cy="251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6576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57090"/>
            <a:ext cx="133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Motivation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2829"/>
            <a:ext cx="4240991" cy="281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505200" cy="241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42449" y="1524000"/>
            <a:ext cx="5239351" cy="3811726"/>
            <a:chOff x="1542449" y="1524000"/>
            <a:chExt cx="5239351" cy="3811726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3581400"/>
              <a:ext cx="5029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3600" dirty="0" smtClean="0">
                  <a:solidFill>
                    <a:srgbClr val="0070C0"/>
                  </a:solidFill>
                </a:rPr>
                <a:t> ATLAS and CMS. An excess of events around 124-126 </a:t>
              </a:r>
              <a:r>
                <a:rPr lang="en-US" sz="3600" dirty="0" err="1" smtClean="0">
                  <a:solidFill>
                    <a:srgbClr val="0070C0"/>
                  </a:solidFill>
                </a:rPr>
                <a:t>GeV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3080" y="1524000"/>
              <a:ext cx="4846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3600" dirty="0" smtClean="0">
                  <a:solidFill>
                    <a:srgbClr val="0070C0"/>
                  </a:solidFill>
                </a:rPr>
                <a:t> The preferred region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pic>
          <p:nvPicPr>
            <p:cNvPr id="8" name="Picture 7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1542449" y="2514600"/>
              <a:ext cx="4934551" cy="47026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14400" y="4820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Updated experimental results on the Higgs mass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33290"/>
            <a:ext cx="133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Motivation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058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Gauge mediated </a:t>
            </a:r>
            <a:r>
              <a:rPr lang="en-US" sz="3200" dirty="0" err="1" smtClean="0">
                <a:solidFill>
                  <a:srgbClr val="FF0000"/>
                </a:solidFill>
              </a:rPr>
              <a:t>Supersymmetry</a:t>
            </a:r>
            <a:r>
              <a:rPr lang="en-US" sz="3200" dirty="0" smtClean="0">
                <a:solidFill>
                  <a:srgbClr val="FF0000"/>
                </a:solidFill>
              </a:rPr>
              <a:t> breaking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12448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   Breaking </a:t>
            </a:r>
            <a:r>
              <a:rPr lang="en-US" sz="2400" dirty="0" err="1" smtClean="0">
                <a:solidFill>
                  <a:srgbClr val="00B0F0"/>
                </a:solidFill>
              </a:rPr>
              <a:t>supersymmetry</a:t>
            </a:r>
            <a:r>
              <a:rPr lang="en-US" sz="2400" dirty="0" smtClean="0">
                <a:solidFill>
                  <a:srgbClr val="00B0F0"/>
                </a:solidFill>
              </a:rPr>
              <a:t>  at the </a:t>
            </a:r>
            <a:r>
              <a:rPr lang="en-US" sz="2400" dirty="0" err="1" smtClean="0">
                <a:solidFill>
                  <a:srgbClr val="00B0F0"/>
                </a:solidFill>
              </a:rPr>
              <a:t>renormalizable</a:t>
            </a:r>
            <a:r>
              <a:rPr lang="en-US" sz="2400" dirty="0" smtClean="0">
                <a:solidFill>
                  <a:srgbClr val="00B0F0"/>
                </a:solidFill>
              </a:rPr>
              <a:t> tree level interactions  do not lead to acceptable spectrum 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828800"/>
            <a:ext cx="53721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3810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b="1" dirty="0" smtClean="0"/>
              <a:t>New </a:t>
            </a:r>
            <a:r>
              <a:rPr lang="en-US" b="1" dirty="0" err="1" smtClean="0"/>
              <a:t>superfields</a:t>
            </a:r>
            <a:r>
              <a:rPr lang="en-US" b="1" dirty="0" smtClean="0"/>
              <a:t>  (messengers  fields)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2569" y="4290646"/>
            <a:ext cx="445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Couple to SUSY breaking in the hidden sector</a:t>
            </a:r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>
            <a:off x="1611923" y="4319954"/>
            <a:ext cx="457200" cy="3048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1600200" y="4800600"/>
            <a:ext cx="457200" cy="3048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45677" y="4771292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Couple indirectly to MSSM fields via gauge interactions</a:t>
            </a:r>
            <a:endParaRPr lang="en-US" dirty="0"/>
          </a:p>
        </p:txBody>
      </p:sp>
      <p:sp>
        <p:nvSpPr>
          <p:cNvPr id="12" name="Notched Right Arrow 11"/>
          <p:cNvSpPr/>
          <p:nvPr/>
        </p:nvSpPr>
        <p:spPr>
          <a:xfrm>
            <a:off x="1600200" y="5257800"/>
            <a:ext cx="457200" cy="3048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80847" y="5222576"/>
            <a:ext cx="538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Have  heavy masses  by coupling by gauge singlet  </a:t>
            </a:r>
            <a:r>
              <a:rPr lang="en-US" b="1" dirty="0" err="1" smtClean="0"/>
              <a:t>superfield</a:t>
            </a:r>
            <a:r>
              <a:rPr lang="en-US" b="1" dirty="0" smtClean="0"/>
              <a:t>  </a:t>
            </a:r>
            <a:endParaRPr lang="en-US" b="1" dirty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95600" y="6172200"/>
            <a:ext cx="4079631" cy="45720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76600" y="5562600"/>
            <a:ext cx="190099" cy="2285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7090"/>
            <a:ext cx="133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Motivation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Gauge mediated </a:t>
            </a:r>
            <a:r>
              <a:rPr lang="en-US" sz="3200" dirty="0" err="1" smtClean="0">
                <a:solidFill>
                  <a:srgbClr val="FF0000"/>
                </a:solidFill>
              </a:rPr>
              <a:t>Supersymmetry</a:t>
            </a:r>
            <a:r>
              <a:rPr lang="en-US" sz="3200" dirty="0" smtClean="0">
                <a:solidFill>
                  <a:srgbClr val="FF0000"/>
                </a:solidFill>
              </a:rPr>
              <a:t> breaking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9144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F0"/>
                </a:solidFill>
              </a:rPr>
              <a:t>  </a:t>
            </a:r>
            <a:r>
              <a:rPr lang="en-US" sz="2800" b="1" dirty="0" err="1" smtClean="0">
                <a:solidFill>
                  <a:srgbClr val="00B0F0"/>
                </a:solidFill>
              </a:rPr>
              <a:t>Gaugino</a:t>
            </a:r>
            <a:r>
              <a:rPr lang="en-US" sz="2800" b="1" dirty="0" smtClean="0">
                <a:solidFill>
                  <a:srgbClr val="00B0F0"/>
                </a:solidFill>
              </a:rPr>
              <a:t> masses generated at one loop order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7228" y="1828800"/>
            <a:ext cx="373817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62000" y="1676400"/>
            <a:ext cx="3791085" cy="76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343918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F0"/>
                </a:solidFill>
              </a:rPr>
              <a:t>  Scalar masses generated at two-loop order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5558" y="3886200"/>
            <a:ext cx="428844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1500" y="4267200"/>
            <a:ext cx="4152900" cy="729615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969770" y="2790448"/>
            <a:ext cx="2221230" cy="714752"/>
          </a:xfrm>
          <a:prstGeom prst="rect">
            <a:avLst/>
          </a:prstGeom>
        </p:spPr>
      </p:pic>
      <p:sp>
        <p:nvSpPr>
          <p:cNvPr id="24" name="Notched Right Arrow 23"/>
          <p:cNvSpPr/>
          <p:nvPr/>
        </p:nvSpPr>
        <p:spPr>
          <a:xfrm>
            <a:off x="762000" y="2895600"/>
            <a:ext cx="838200" cy="45720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" y="544669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F0"/>
                </a:solidFill>
              </a:rPr>
              <a:t> Tri-linear soft terms are zero at messenger scale   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895600" y="6096000"/>
            <a:ext cx="2951328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76200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Features of Ordinary GMSB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25" y="762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Highly predictive </a:t>
            </a:r>
            <a:endParaRPr lang="en-US" sz="2800" dirty="0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00" y="1371600"/>
            <a:ext cx="4876800" cy="762000"/>
            <a:chOff x="2362200" y="1628775"/>
            <a:chExt cx="4876800" cy="762000"/>
          </a:xfrm>
        </p:grpSpPr>
        <p:pic>
          <p:nvPicPr>
            <p:cNvPr id="7" name="Picture 6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2514600" y="1828800"/>
              <a:ext cx="4515133" cy="381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62200" y="1628775"/>
              <a:ext cx="4876800" cy="76200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1925" y="2209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Flavor violation processes are naturally suppressed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743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Preserving gauge couplings unification 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4" name="Picture 32" descr="GMSBgau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581400"/>
            <a:ext cx="44958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248400" y="3124200"/>
            <a:ext cx="1979868" cy="3295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" y="3263205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hlink"/>
                </a:solidFill>
              </a:rPr>
              <a:t>Is it possible to obtain maximal mixing (             ) in the ordinary GMSB?</a:t>
            </a:r>
          </a:p>
        </p:txBody>
      </p:sp>
      <p:pic>
        <p:nvPicPr>
          <p:cNvPr id="30" name="Picture 2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705100" y="3800475"/>
            <a:ext cx="996315" cy="340995"/>
          </a:xfrm>
          <a:prstGeom prst="rect">
            <a:avLst/>
          </a:prstGeom>
        </p:spPr>
      </p:pic>
      <p:grpSp>
        <p:nvGrpSpPr>
          <p:cNvPr id="22" name="Group 134"/>
          <p:cNvGrpSpPr>
            <a:grpSpLocks/>
          </p:cNvGrpSpPr>
          <p:nvPr/>
        </p:nvGrpSpPr>
        <p:grpSpPr bwMode="auto">
          <a:xfrm>
            <a:off x="304800" y="4648200"/>
            <a:ext cx="3351213" cy="366713"/>
            <a:chOff x="2922" y="3408"/>
            <a:chExt cx="2111" cy="231"/>
          </a:xfrm>
        </p:grpSpPr>
        <p:sp>
          <p:nvSpPr>
            <p:cNvPr id="23" name="Text Box 135"/>
            <p:cNvSpPr txBox="1">
              <a:spLocks noChangeArrowheads="1"/>
            </p:cNvSpPr>
            <p:nvPr/>
          </p:nvSpPr>
          <p:spPr bwMode="auto">
            <a:xfrm>
              <a:off x="2922" y="3408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No, because </a:t>
              </a:r>
            </a:p>
          </p:txBody>
        </p:sp>
        <p:pic>
          <p:nvPicPr>
            <p:cNvPr id="24" name="Picture 136" descr="addin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81" y="3456"/>
              <a:ext cx="115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137"/>
          <p:cNvGrpSpPr>
            <a:grpSpLocks/>
          </p:cNvGrpSpPr>
          <p:nvPr/>
        </p:nvGrpSpPr>
        <p:grpSpPr bwMode="auto">
          <a:xfrm>
            <a:off x="457200" y="5257800"/>
            <a:ext cx="3733800" cy="1231900"/>
            <a:chOff x="2760" y="3360"/>
            <a:chExt cx="2352" cy="776"/>
          </a:xfrm>
        </p:grpSpPr>
        <p:sp>
          <p:nvSpPr>
            <p:cNvPr id="26" name="Text Box 138"/>
            <p:cNvSpPr txBox="1">
              <a:spLocks noChangeArrowheads="1"/>
            </p:cNvSpPr>
            <p:nvPr/>
          </p:nvSpPr>
          <p:spPr bwMode="auto">
            <a:xfrm>
              <a:off x="2784" y="3360"/>
              <a:ext cx="22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</a:rPr>
                <a:t>Messenger- matter mixing with messenger fields belong to</a:t>
              </a:r>
              <a:r>
                <a:rPr lang="en-US" dirty="0"/>
                <a:t>                   </a:t>
              </a:r>
            </a:p>
          </p:txBody>
        </p:sp>
        <p:sp>
          <p:nvSpPr>
            <p:cNvPr id="27" name="Text Box 139"/>
            <p:cNvSpPr txBox="1">
              <a:spLocks noChangeArrowheads="1"/>
            </p:cNvSpPr>
            <p:nvPr/>
          </p:nvSpPr>
          <p:spPr bwMode="auto">
            <a:xfrm>
              <a:off x="2760" y="375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 </a:t>
              </a:r>
              <a:r>
                <a:rPr lang="en-US" dirty="0">
                  <a:solidFill>
                    <a:srgbClr val="FF3300"/>
                  </a:solidFill>
                </a:rPr>
                <a:t>can reproduce</a:t>
              </a:r>
              <a:r>
                <a:rPr lang="en-US" dirty="0"/>
                <a:t> </a:t>
              </a:r>
            </a:p>
          </p:txBody>
        </p:sp>
        <p:pic>
          <p:nvPicPr>
            <p:cNvPr id="28" name="Picture 140" descr="addin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13" y="3582"/>
              <a:ext cx="49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1" descr="addin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32" y="3840"/>
              <a:ext cx="960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381000" y="164068"/>
            <a:ext cx="133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Motivation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04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Objectives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92458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To construct GMSB model with messenger-matter mixing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1803737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 that raises the </a:t>
            </a:r>
            <a:r>
              <a:rPr lang="en-US" sz="2400" dirty="0">
                <a:solidFill>
                  <a:srgbClr val="0070C0"/>
                </a:solidFill>
              </a:rPr>
              <a:t>lightest Higgs </a:t>
            </a:r>
            <a:r>
              <a:rPr lang="en-US" sz="2400" dirty="0" smtClean="0">
                <a:solidFill>
                  <a:srgbClr val="0070C0"/>
                </a:solidFill>
              </a:rPr>
              <a:t>mass to about 125 </a:t>
            </a:r>
            <a:r>
              <a:rPr lang="en-US" sz="2400" dirty="0" err="1" smtClean="0">
                <a:solidFill>
                  <a:srgbClr val="0070C0"/>
                </a:solidFill>
              </a:rPr>
              <a:t>GeV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 that leads to </a:t>
            </a:r>
            <a:r>
              <a:rPr lang="en-US" sz="2400" dirty="0" err="1" smtClean="0">
                <a:solidFill>
                  <a:srgbClr val="0070C0"/>
                </a:solidFill>
              </a:rPr>
              <a:t>supersymmetric</a:t>
            </a:r>
            <a:r>
              <a:rPr lang="en-US" sz="2400" dirty="0" smtClean="0">
                <a:solidFill>
                  <a:srgbClr val="0070C0"/>
                </a:solidFill>
              </a:rPr>
              <a:t> particles of around sub-</a:t>
            </a:r>
            <a:r>
              <a:rPr lang="en-US" sz="2400" dirty="0" err="1" smtClean="0">
                <a:solidFill>
                  <a:srgbClr val="0070C0"/>
                </a:solidFill>
              </a:rPr>
              <a:t>TeV</a:t>
            </a:r>
            <a:r>
              <a:rPr lang="en-US" sz="2400" dirty="0" smtClean="0">
                <a:solidFill>
                  <a:srgbClr val="0070C0"/>
                </a:solidFill>
              </a:rPr>
              <a:t> 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flipH="1">
            <a:off x="457200" y="305818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above objectives should be consistent with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8200" y="3796605"/>
            <a:ext cx="7696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flavor violation processes </a:t>
            </a:r>
            <a:r>
              <a:rPr lang="en-US" sz="2400" dirty="0">
                <a:solidFill>
                  <a:srgbClr val="0070C0"/>
                </a:solidFill>
              </a:rPr>
              <a:t>are suppressed in agreement with experiment 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the </a:t>
            </a:r>
            <a:r>
              <a:rPr lang="en-US" sz="2400" dirty="0" err="1" smtClean="0">
                <a:solidFill>
                  <a:srgbClr val="0070C0"/>
                </a:solidFill>
              </a:rPr>
              <a:t>gravitino</a:t>
            </a:r>
            <a:r>
              <a:rPr lang="en-US" sz="2400" dirty="0" smtClean="0">
                <a:solidFill>
                  <a:srgbClr val="0070C0"/>
                </a:solidFill>
              </a:rPr>
              <a:t> has a cosmological preferred sub-</a:t>
            </a:r>
            <a:r>
              <a:rPr lang="en-US" sz="2400" dirty="0" err="1" smtClean="0">
                <a:solidFill>
                  <a:srgbClr val="0070C0"/>
                </a:solidFill>
              </a:rPr>
              <a:t>keV</a:t>
            </a:r>
            <a:r>
              <a:rPr lang="en-US" sz="2400" dirty="0" smtClean="0">
                <a:solidFill>
                  <a:srgbClr val="0070C0"/>
                </a:solidFill>
              </a:rPr>
              <a:t> mass.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4600" y="2286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GMSB with Messenger-Matter Mixing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066800"/>
            <a:ext cx="2667000" cy="609600"/>
            <a:chOff x="3352800" y="609600"/>
            <a:chExt cx="2667000" cy="609600"/>
          </a:xfrm>
        </p:grpSpPr>
        <p:sp>
          <p:nvSpPr>
            <p:cNvPr id="5" name="AutoShape 37"/>
            <p:cNvSpPr>
              <a:spLocks noChangeArrowheads="1"/>
            </p:cNvSpPr>
            <p:nvPr/>
          </p:nvSpPr>
          <p:spPr bwMode="auto">
            <a:xfrm>
              <a:off x="3352800" y="609600"/>
              <a:ext cx="2667000" cy="609600"/>
            </a:xfrm>
            <a:prstGeom prst="flowChartProcess">
              <a:avLst/>
            </a:prstGeom>
            <a:noFill/>
            <a:ln w="476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39" descr="addin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10897" y="716643"/>
              <a:ext cx="2150806" cy="35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381000" y="1748135"/>
            <a:ext cx="5099685" cy="461665"/>
            <a:chOff x="914400" y="1600200"/>
            <a:chExt cx="5099685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1600200"/>
              <a:ext cx="464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400" dirty="0" smtClean="0"/>
                <a:t>  Messenger fields belong to   </a:t>
              </a:r>
              <a:endParaRPr lang="en-US" sz="2400" dirty="0"/>
            </a:p>
          </p:txBody>
        </p:sp>
        <p:pic>
          <p:nvPicPr>
            <p:cNvPr id="21" name="Picture 20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4857750" y="1695450"/>
              <a:ext cx="1156335" cy="243840"/>
            </a:xfrm>
            <a:prstGeom prst="rect">
              <a:avLst/>
            </a:prstGeom>
          </p:spPr>
        </p:pic>
      </p:grpSp>
      <p:pic>
        <p:nvPicPr>
          <p:cNvPr id="22" name="Picture 2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066800" y="2388870"/>
            <a:ext cx="7188531" cy="35433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63415" y="2057400"/>
            <a:ext cx="8491025" cy="2971800"/>
            <a:chOff x="363415" y="1905000"/>
            <a:chExt cx="8491025" cy="2971800"/>
          </a:xfrm>
        </p:grpSpPr>
        <p:sp>
          <p:nvSpPr>
            <p:cNvPr id="12" name="Right Arrow 11"/>
            <p:cNvSpPr/>
            <p:nvPr/>
          </p:nvSpPr>
          <p:spPr>
            <a:xfrm>
              <a:off x="2647950" y="2819400"/>
              <a:ext cx="781050" cy="323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63415" y="2561492"/>
              <a:ext cx="2057400" cy="1600200"/>
              <a:chOff x="363415" y="2180492"/>
              <a:chExt cx="2057400" cy="16002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63415" y="2180492"/>
                <a:ext cx="2057400" cy="1600200"/>
                <a:chOff x="914400" y="2743200"/>
                <a:chExt cx="2057400" cy="1600200"/>
              </a:xfrm>
            </p:grpSpPr>
            <p:pic>
              <p:nvPicPr>
                <p:cNvPr id="11" name="Picture 48" descr="addin_tmp"/>
                <p:cNvPicPr>
                  <a:picLocks noChangeAspect="1" noChangeArrowheads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914400" y="2971800"/>
                  <a:ext cx="2057400" cy="315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Left Brace 14"/>
                <p:cNvSpPr/>
                <p:nvPr/>
              </p:nvSpPr>
              <p:spPr>
                <a:xfrm>
                  <a:off x="1828800" y="2743200"/>
                  <a:ext cx="304800" cy="1600200"/>
                </a:xfrm>
                <a:prstGeom prst="leftBrace">
                  <a:avLst/>
                </a:prstGeom>
                <a:ln w="34925"/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849922" y="3112477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GUT scale</a:t>
                </a:r>
                <a:endParaRPr lang="en-US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733800" y="1905000"/>
              <a:ext cx="5120640" cy="2971800"/>
              <a:chOff x="3733800" y="1524000"/>
              <a:chExt cx="5120640" cy="2971800"/>
            </a:xfrm>
          </p:grpSpPr>
          <p:pic>
            <p:nvPicPr>
              <p:cNvPr id="13" name="Picture 11" descr="addin_tmp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733800" y="2426677"/>
                <a:ext cx="512064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eft Brace 18"/>
              <p:cNvSpPr/>
              <p:nvPr/>
            </p:nvSpPr>
            <p:spPr>
              <a:xfrm>
                <a:off x="7162800" y="1524000"/>
                <a:ext cx="304800" cy="2971800"/>
              </a:xfrm>
              <a:prstGeom prst="leftBrace">
                <a:avLst/>
              </a:prstGeom>
              <a:ln w="34925"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35969" y="3106616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Messenger scale</a:t>
                </a:r>
                <a:endParaRPr lang="en-US" dirty="0"/>
              </a:p>
            </p:txBody>
          </p:sp>
        </p:grpSp>
      </p:grpSp>
      <p:pic>
        <p:nvPicPr>
          <p:cNvPr id="35" name="Picture 3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286000" y="3886200"/>
            <a:ext cx="3434715" cy="685800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133600" y="4724400"/>
            <a:ext cx="6672875" cy="69723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133600" y="5410200"/>
            <a:ext cx="6781800" cy="685800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276600" y="6248400"/>
            <a:ext cx="3140393" cy="685800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533400" y="5029200"/>
            <a:ext cx="1143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Higgs mass in GMSB with messenger-matter Mixing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47800" y="762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GMSB with Messenger-Matter Mixing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048000" y="762000"/>
            <a:ext cx="2819400" cy="685800"/>
            <a:chOff x="3048000" y="762000"/>
            <a:chExt cx="2819400" cy="685800"/>
          </a:xfrm>
        </p:grpSpPr>
        <p:sp>
          <p:nvSpPr>
            <p:cNvPr id="6" name="AutoShape 22"/>
            <p:cNvSpPr>
              <a:spLocks noChangeArrowheads="1"/>
            </p:cNvSpPr>
            <p:nvPr/>
          </p:nvSpPr>
          <p:spPr bwMode="auto">
            <a:xfrm>
              <a:off x="3048000" y="762000"/>
              <a:ext cx="2819400" cy="685800"/>
            </a:xfrm>
            <a:prstGeom prst="flowChartProcess">
              <a:avLst/>
            </a:prstGeom>
            <a:noFill/>
            <a:ln w="476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20" descr="addin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20845" y="876980"/>
              <a:ext cx="2273710" cy="418420"/>
            </a:xfrm>
            <a:prstGeom prst="rect">
              <a:avLst/>
            </a:prstGeom>
            <a:noFill/>
            <a:ln w="47625">
              <a:noFill/>
              <a:miter lim="800000"/>
              <a:headEnd/>
              <a:tailEnd/>
            </a:ln>
          </p:spPr>
        </p:pic>
      </p:grpSp>
      <p:pic>
        <p:nvPicPr>
          <p:cNvPr id="38" name="Picture 3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043114" y="2411265"/>
            <a:ext cx="7186485" cy="484335"/>
          </a:xfrm>
          <a:prstGeom prst="rect">
            <a:avLst/>
          </a:prstGeom>
        </p:spPr>
      </p:pic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2819400" y="4572000"/>
            <a:ext cx="3714750" cy="404813"/>
            <a:chOff x="288" y="2976"/>
            <a:chExt cx="2340" cy="255"/>
          </a:xfrm>
        </p:grpSpPr>
        <p:pic>
          <p:nvPicPr>
            <p:cNvPr id="12" name="Picture 52" descr="addin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8" y="2976"/>
              <a:ext cx="67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53"/>
            <p:cNvSpPr>
              <a:spLocks noChangeArrowheads="1"/>
            </p:cNvSpPr>
            <p:nvPr/>
          </p:nvSpPr>
          <p:spPr bwMode="auto">
            <a:xfrm>
              <a:off x="1092" y="302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54" descr="addin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76" y="2988"/>
              <a:ext cx="115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990600" y="1671935"/>
            <a:ext cx="5070231" cy="461665"/>
            <a:chOff x="914400" y="1290935"/>
            <a:chExt cx="5070231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914400" y="1290935"/>
              <a:ext cx="464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400" dirty="0" smtClean="0"/>
                <a:t>  Messenger fields belong to   </a:t>
              </a:r>
              <a:endParaRPr lang="en-US" sz="2400" dirty="0"/>
            </a:p>
          </p:txBody>
        </p:sp>
        <p:pic>
          <p:nvPicPr>
            <p:cNvPr id="19" name="Picture 18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4822581" y="1354015"/>
              <a:ext cx="1162050" cy="30988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28600" y="2438400"/>
            <a:ext cx="8686800" cy="3124200"/>
            <a:chOff x="304800" y="1600200"/>
            <a:chExt cx="8686800" cy="3124200"/>
          </a:xfrm>
        </p:grpSpPr>
        <p:pic>
          <p:nvPicPr>
            <p:cNvPr id="10" name="Picture 27" descr="addin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49009" y="2590800"/>
              <a:ext cx="5242591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" name="Group 36"/>
            <p:cNvGrpSpPr/>
            <p:nvPr/>
          </p:nvGrpSpPr>
          <p:grpSpPr>
            <a:xfrm>
              <a:off x="304800" y="2362200"/>
              <a:ext cx="2133600" cy="1600200"/>
              <a:chOff x="914400" y="2362200"/>
              <a:chExt cx="2133600" cy="1600200"/>
            </a:xfrm>
          </p:grpSpPr>
          <p:pic>
            <p:nvPicPr>
              <p:cNvPr id="9" name="Picture 45" descr="addin_tmp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914400" y="2566621"/>
                <a:ext cx="2133600" cy="405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Left Brace 30"/>
              <p:cNvSpPr/>
              <p:nvPr/>
            </p:nvSpPr>
            <p:spPr>
              <a:xfrm>
                <a:off x="1905000" y="2362200"/>
                <a:ext cx="304800" cy="1600200"/>
              </a:xfrm>
              <a:prstGeom prst="leftBrace">
                <a:avLst/>
              </a:prstGeom>
              <a:ln w="34925"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488831" y="3253154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GUT scale</a:t>
                </a:r>
                <a:endParaRPr lang="en-US" dirty="0"/>
              </a:p>
            </p:txBody>
          </p:sp>
        </p:grpSp>
        <p:sp>
          <p:nvSpPr>
            <p:cNvPr id="32" name="Right Arrow 31"/>
            <p:cNvSpPr/>
            <p:nvPr/>
          </p:nvSpPr>
          <p:spPr>
            <a:xfrm>
              <a:off x="2743200" y="2637692"/>
              <a:ext cx="781050" cy="323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Brace 34"/>
            <p:cNvSpPr/>
            <p:nvPr/>
          </p:nvSpPr>
          <p:spPr>
            <a:xfrm>
              <a:off x="7071360" y="1600200"/>
              <a:ext cx="304800" cy="3124200"/>
            </a:xfrm>
            <a:prstGeom prst="leftBrace">
              <a:avLst/>
            </a:prstGeom>
            <a:ln w="34925"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42185" y="3253099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Messenger scale</a:t>
              </a:r>
              <a:endParaRPr lang="en-US" dirty="0"/>
            </a:p>
          </p:txBody>
        </p:sp>
      </p:grpSp>
      <p:pic>
        <p:nvPicPr>
          <p:cNvPr id="40" name="Picture 3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394007" y="5486400"/>
            <a:ext cx="3140393" cy="685800"/>
          </a:xfrm>
          <a:prstGeom prst="rect">
            <a:avLst/>
          </a:prstGeom>
        </p:spPr>
      </p:pic>
      <p:sp>
        <p:nvSpPr>
          <p:cNvPr id="43" name="Left-Right Arrow 42"/>
          <p:cNvSpPr/>
          <p:nvPr/>
        </p:nvSpPr>
        <p:spPr>
          <a:xfrm>
            <a:off x="4343400" y="5638800"/>
            <a:ext cx="7620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981200" y="5429250"/>
            <a:ext cx="2182072" cy="7429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886200" y="6248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with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55077" y="177225"/>
            <a:ext cx="7098323" cy="625806"/>
            <a:chOff x="685800" y="177225"/>
            <a:chExt cx="7098323" cy="62580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85800" y="177225"/>
              <a:ext cx="4419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FF0000"/>
                  </a:solidFill>
                </a:rPr>
                <a:t>Higgs Mass bounds in the </a:t>
              </a:r>
            </a:p>
          </p:txBody>
        </p:sp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5120700" y="345831"/>
              <a:ext cx="1180454" cy="304800"/>
            </a:xfrm>
            <a:prstGeom prst="rect">
              <a:avLst/>
            </a:prstGeom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412523" y="218256"/>
              <a:ext cx="1371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FF0000"/>
                  </a:solidFill>
                </a:rPr>
                <a:t>Model</a:t>
              </a:r>
            </a:p>
          </p:txBody>
        </p:sp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066800"/>
            <a:ext cx="41148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4800" y="990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 There are three parameters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95400" y="1524000"/>
            <a:ext cx="2514600" cy="463216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8600" y="2209800"/>
            <a:ext cx="4419600" cy="381000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33400" y="2846356"/>
            <a:ext cx="4038601" cy="354044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28600" y="4038600"/>
            <a:ext cx="8763000" cy="212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9877" y="669594"/>
            <a:ext cx="7098323" cy="625806"/>
            <a:chOff x="685800" y="177225"/>
            <a:chExt cx="7098323" cy="6258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85800" y="177225"/>
              <a:ext cx="4419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FF0000"/>
                  </a:solidFill>
                </a:rPr>
                <a:t>Higgs Mass bounds in the </a:t>
              </a:r>
            </a:p>
          </p:txBody>
        </p:sp>
        <p:pic>
          <p:nvPicPr>
            <p:cNvPr id="6" name="Picture 5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5120700" y="345831"/>
              <a:ext cx="1180454" cy="304800"/>
            </a:xfrm>
            <a:prstGeom prst="rect">
              <a:avLst/>
            </a:prstGeom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412523" y="218256"/>
              <a:ext cx="1371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FF0000"/>
                  </a:solidFill>
                </a:rPr>
                <a:t>Model</a:t>
              </a: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87677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Higgs mass in GMSB with messenger-matter Mixing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76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 Higgs Mass Limit in MSSM.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Updated Experimental Results on the Higgs mass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Gauge Mediated </a:t>
            </a:r>
            <a:r>
              <a:rPr lang="en-US" sz="2400" dirty="0" err="1" smtClean="0"/>
              <a:t>Supersymmetry</a:t>
            </a:r>
            <a:r>
              <a:rPr lang="en-US" sz="2400" dirty="0" smtClean="0"/>
              <a:t> Breaking (GMSB)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Motivation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3225225"/>
            <a:ext cx="952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Higgs mass in GMSB with messenger-matter Mixing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400" y="3886200"/>
            <a:ext cx="670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GMSB </a:t>
            </a:r>
            <a:r>
              <a:rPr lang="en-US" sz="2800" dirty="0"/>
              <a:t>with Messenger-Matter </a:t>
            </a:r>
            <a:r>
              <a:rPr lang="en-US" sz="2800" dirty="0" smtClean="0"/>
              <a:t>Mixing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Higgs Mass Bounds in the                  Model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err="1" smtClean="0"/>
              <a:t>Froggatt</a:t>
            </a:r>
            <a:r>
              <a:rPr lang="en-US" sz="2800" dirty="0" smtClean="0"/>
              <a:t>-Nielsen Mechanism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Flavor Violation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57398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</a:rPr>
              <a:t>Conclusion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162514" y="4379025"/>
            <a:ext cx="1266986" cy="35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76200"/>
            <a:ext cx="7098323" cy="625806"/>
            <a:chOff x="685800" y="177225"/>
            <a:chExt cx="7098323" cy="6258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85800" y="177225"/>
              <a:ext cx="4419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FF0000"/>
                  </a:solidFill>
                </a:rPr>
                <a:t>Higgs Mass bounds in the </a:t>
              </a:r>
            </a:p>
          </p:txBody>
        </p:sp>
        <p:pic>
          <p:nvPicPr>
            <p:cNvPr id="6" name="Picture 5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5120700" y="345831"/>
              <a:ext cx="1180454" cy="304800"/>
            </a:xfrm>
            <a:prstGeom prst="rect">
              <a:avLst/>
            </a:prstGeom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412523" y="218256"/>
              <a:ext cx="1371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FF0000"/>
                  </a:solidFill>
                </a:rPr>
                <a:t>Model</a:t>
              </a:r>
            </a:p>
          </p:txBody>
        </p:sp>
      </p:grp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76400" y="685800"/>
            <a:ext cx="5638800" cy="596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4600575" y="5638800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457200" y="838200"/>
            <a:ext cx="7179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U(1</a:t>
            </a:r>
            <a:r>
              <a:rPr lang="en-US" sz="2800" dirty="0">
                <a:solidFill>
                  <a:srgbClr val="00B0F0"/>
                </a:solidFill>
              </a:rPr>
              <a:t>) flavor symmetry is assumed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457200" y="1524000"/>
            <a:ext cx="6441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there is a SM singlet “ </a:t>
            </a:r>
            <a:r>
              <a:rPr lang="en-US" sz="2800" dirty="0" err="1" smtClean="0">
                <a:solidFill>
                  <a:srgbClr val="00B0F0"/>
                </a:solidFill>
              </a:rPr>
              <a:t>flavon</a:t>
            </a:r>
            <a:r>
              <a:rPr lang="en-US" sz="2800" dirty="0" smtClean="0">
                <a:solidFill>
                  <a:srgbClr val="00B0F0"/>
                </a:solidFill>
              </a:rPr>
              <a:t>” field </a:t>
            </a:r>
          </a:p>
        </p:txBody>
      </p:sp>
      <p:pic>
        <p:nvPicPr>
          <p:cNvPr id="24" name="Picture 2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975196" y="1622502"/>
            <a:ext cx="210914" cy="291558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00547" y="2306445"/>
            <a:ext cx="441766" cy="369979"/>
          </a:xfrm>
          <a:prstGeom prst="rect">
            <a:avLst/>
          </a:prstGeom>
        </p:spPr>
      </p:pic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457199" y="2209800"/>
            <a:ext cx="5029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U(1</a:t>
            </a:r>
            <a:r>
              <a:rPr lang="en-US" sz="2800" dirty="0">
                <a:solidFill>
                  <a:srgbClr val="00B0F0"/>
                </a:solidFill>
              </a:rPr>
              <a:t>) is broken at high </a:t>
            </a:r>
            <a:r>
              <a:rPr lang="en-US" sz="2800" dirty="0" smtClean="0">
                <a:solidFill>
                  <a:srgbClr val="00B0F0"/>
                </a:solidFill>
              </a:rPr>
              <a:t>scale by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861" y="2811289"/>
            <a:ext cx="8281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The hierarchy of </a:t>
            </a:r>
            <a:r>
              <a:rPr lang="en-US" sz="2800" dirty="0" err="1" smtClean="0">
                <a:solidFill>
                  <a:srgbClr val="00B0F0"/>
                </a:solidFill>
              </a:rPr>
              <a:t>fermion</a:t>
            </a:r>
            <a:r>
              <a:rPr lang="en-US" sz="2800" dirty="0" smtClean="0">
                <a:solidFill>
                  <a:srgbClr val="00B0F0"/>
                </a:solidFill>
              </a:rPr>
              <a:t> masses and mixings can be explained as a power expansion of  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172200" y="3352800"/>
            <a:ext cx="1388533" cy="60960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6200" y="5486400"/>
            <a:ext cx="9000836" cy="914400"/>
          </a:xfrm>
          <a:prstGeom prst="rect">
            <a:avLst/>
          </a:prstGeom>
        </p:spPr>
      </p:pic>
      <p:pic>
        <p:nvPicPr>
          <p:cNvPr id="28" name="Picture 50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4410" y="4038600"/>
            <a:ext cx="852378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895600" y="253425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Froggatt</a:t>
            </a:r>
            <a:r>
              <a:rPr lang="en-US" sz="3200" b="1" dirty="0" smtClean="0">
                <a:solidFill>
                  <a:srgbClr val="FF0000"/>
                </a:solidFill>
              </a:rPr>
              <a:t>-Nielsen Mechanism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Higgs mass in GMSB with messenger-matter Mixing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04800" y="1908810"/>
            <a:ext cx="2486025" cy="91059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21945" y="918210"/>
            <a:ext cx="3411855" cy="910590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105400" y="1066800"/>
            <a:ext cx="3809998" cy="1233965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867400" y="762000"/>
            <a:ext cx="1069340" cy="22860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2400" y="3299460"/>
            <a:ext cx="3640455" cy="35814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038600" y="1524000"/>
            <a:ext cx="762000" cy="533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724400" y="2497453"/>
            <a:ext cx="2908935" cy="91059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4038600" y="3200400"/>
            <a:ext cx="533400" cy="533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495800" y="3581400"/>
            <a:ext cx="3099435" cy="910590"/>
          </a:xfrm>
          <a:prstGeom prst="rect">
            <a:avLst/>
          </a:prstGeom>
        </p:spPr>
      </p:pic>
      <p:pic>
        <p:nvPicPr>
          <p:cNvPr id="18" name="Picture 56" descr="addin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200" y="5181600"/>
            <a:ext cx="72786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838201" y="5861685"/>
            <a:ext cx="7816215" cy="6915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5800" y="441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 Additional couplings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819400" y="101025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Froggatt</a:t>
            </a:r>
            <a:r>
              <a:rPr lang="en-US" sz="3200" b="1" dirty="0" smtClean="0">
                <a:solidFill>
                  <a:srgbClr val="FF0000"/>
                </a:solidFill>
              </a:rPr>
              <a:t>-Nielsen Mechanism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Higgs mass in GMSB with messenger-matter Mixing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848600" y="2438400"/>
            <a:ext cx="1219200" cy="914400"/>
          </a:xfrm>
          <a:prstGeom prst="wedgeRoundRectCallout">
            <a:avLst>
              <a:gd name="adj1" fmla="val -65189"/>
              <a:gd name="adj2" fmla="val 219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8600" y="2438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Agree with neutrino mixing angles  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848600" y="3657600"/>
            <a:ext cx="1219200" cy="914400"/>
          </a:xfrm>
          <a:prstGeom prst="wedgeRoundRectCallout">
            <a:avLst>
              <a:gd name="adj1" fmla="val -65189"/>
              <a:gd name="adj2" fmla="val 219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808025" y="36648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Agree with quark mixing angles  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2209800"/>
            <a:ext cx="8305800" cy="2413932"/>
            <a:chOff x="381000" y="1004888"/>
            <a:chExt cx="8305800" cy="2490132"/>
          </a:xfrm>
        </p:grpSpPr>
        <p:pic>
          <p:nvPicPr>
            <p:cNvPr id="5" name="Picture 21" descr="addin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209800"/>
              <a:ext cx="76200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81000" y="1004888"/>
              <a:ext cx="502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800" b="1" dirty="0" smtClean="0">
                  <a:solidFill>
                    <a:srgbClr val="00B0F0"/>
                  </a:solidFill>
                </a:rPr>
                <a:t> Mass </a:t>
              </a:r>
              <a:r>
                <a:rPr lang="en-US" sz="2800" b="1" dirty="0">
                  <a:solidFill>
                    <a:srgbClr val="00B0F0"/>
                  </a:solidFill>
                </a:rPr>
                <a:t>Insertion Parameters</a:t>
              </a:r>
              <a:r>
                <a:rPr lang="en-US" sz="2800" dirty="0">
                  <a:solidFill>
                    <a:srgbClr val="00B0F0"/>
                  </a:solidFill>
                </a:rPr>
                <a:t>: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830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The messenger-matter couplings reintroduce the flavor violation</a:t>
              </a:r>
            </a:p>
          </p:txBody>
        </p:sp>
        <p:pic>
          <p:nvPicPr>
            <p:cNvPr id="10" name="Picture 26" descr="addin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3048000"/>
              <a:ext cx="1397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934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 are generated by the exotic Yukawa couplings.</a:t>
              </a: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95600" y="177225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   Flavor Violation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Higgs mass in GMSB with messenger-matter Mixing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7809548" cy="540924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52525" y="6266974"/>
            <a:ext cx="6543675" cy="438626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895600" y="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   Flavor Violation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52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81000" y="819090"/>
            <a:ext cx="8458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 The </a:t>
            </a:r>
            <a:r>
              <a:rPr lang="en-US" sz="2000" dirty="0"/>
              <a:t>SM is not a complete theory, we need to go beyond the SM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381001" y="1422737"/>
            <a:ext cx="8458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  Although SUSY has several advantages such solving the hierarchy problem and obtaining the unification of gauge couplings.  It contains many free parameters and contains new sources of flavor violation processes.</a:t>
            </a:r>
            <a:endParaRPr lang="en-US" sz="2000" dirty="0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81000" y="2644914"/>
            <a:ext cx="84581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/>
              <a:t>  GMSB scenario not only  reduces the free parameters of MSSM from 105 to only 5 parameters  but also naturally solves the SUSY flavor problem.</a:t>
            </a:r>
            <a:endParaRPr lang="en-US" sz="2000" dirty="0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381001" y="3629561"/>
            <a:ext cx="84581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 Introducing  messenger –matter mixing  in GMSB models raises the lightest Higgs mass up to 125 </a:t>
            </a:r>
            <a:r>
              <a:rPr lang="en-US" sz="2000" dirty="0" err="1" smtClean="0"/>
              <a:t>GeV</a:t>
            </a:r>
            <a:r>
              <a:rPr lang="en-US" sz="2000" dirty="0" smtClean="0"/>
              <a:t> along with sub-</a:t>
            </a:r>
            <a:r>
              <a:rPr lang="en-US" sz="2000" dirty="0" err="1" smtClean="0"/>
              <a:t>TeV</a:t>
            </a:r>
            <a:r>
              <a:rPr lang="en-US" sz="2000" dirty="0" smtClean="0"/>
              <a:t>  mass of </a:t>
            </a:r>
            <a:r>
              <a:rPr lang="en-US" sz="2000" dirty="0" err="1" smtClean="0"/>
              <a:t>supersymmetric</a:t>
            </a:r>
            <a:r>
              <a:rPr lang="en-US" sz="2000" dirty="0" smtClean="0"/>
              <a:t> particles.  Such a mixing would make GMSB models compatible with the recently reported hints on </a:t>
            </a:r>
            <a:r>
              <a:rPr lang="en-US" sz="2000" i="1" dirty="0" smtClean="0"/>
              <a:t>          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5232737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These results are consistent with the gauge and exotic Yukawa couplings being </a:t>
            </a:r>
            <a:r>
              <a:rPr lang="en-US" sz="2000" dirty="0" err="1" smtClean="0"/>
              <a:t>perturbative</a:t>
            </a:r>
            <a:r>
              <a:rPr lang="en-US" sz="2000" dirty="0" smtClean="0"/>
              <a:t> and unified at  the GUT scale as well as the FCNC being suppressed in agreement with experimental bounds.</a:t>
            </a:r>
            <a:endParaRPr lang="en-US" sz="20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242310" y="4683825"/>
            <a:ext cx="49149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772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Standard Model (SM)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44" y="3810000"/>
            <a:ext cx="3797156" cy="271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09935"/>
            <a:ext cx="433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Four fundamental interactions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04800" y="1277540"/>
            <a:ext cx="8229600" cy="1313260"/>
            <a:chOff x="304800" y="1030069"/>
            <a:chExt cx="8229600" cy="131326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1143000"/>
              <a:ext cx="457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en-US" dirty="0" smtClean="0">
                  <a:solidFill>
                    <a:srgbClr val="00B050"/>
                  </a:solidFill>
                </a:rPr>
                <a:t>Electromagnetic interactions ( Photons)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dirty="0" smtClean="0">
                  <a:solidFill>
                    <a:srgbClr val="00B050"/>
                  </a:solidFill>
                </a:rPr>
                <a:t>Weak interactions                    ( W+/W-, Z)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dirty="0" smtClean="0">
                  <a:solidFill>
                    <a:srgbClr val="00B050"/>
                  </a:solidFill>
                </a:rPr>
                <a:t>Strong interactions                   (gluons)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dirty="0" smtClean="0">
                  <a:solidFill>
                    <a:srgbClr val="00B050"/>
                  </a:solidFill>
                </a:rPr>
                <a:t>Gravitational interaction          (gravitons)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4648200" y="1219200"/>
              <a:ext cx="228600" cy="457200"/>
            </a:xfrm>
            <a:prstGeom prst="rightBrac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029200" y="1030069"/>
              <a:ext cx="2819400" cy="646331"/>
              <a:chOff x="5029200" y="990600"/>
              <a:chExt cx="2819400" cy="64633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029200" y="990600"/>
                <a:ext cx="281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Glashow-Weinberg-Salam Model </a:t>
                </a:r>
                <a:endParaRPr lang="en-US" dirty="0"/>
              </a:p>
            </p:txBody>
          </p:sp>
          <p:pic>
            <p:nvPicPr>
              <p:cNvPr id="13" name="Picture 12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829301" y="1336082"/>
                <a:ext cx="1524000" cy="235543"/>
              </a:xfrm>
              <a:prstGeom prst="rect">
                <a:avLst/>
              </a:prstGeom>
            </p:spPr>
          </p:pic>
        </p:grpSp>
        <p:sp>
          <p:nvSpPr>
            <p:cNvPr id="14" name="Right Brace 13"/>
            <p:cNvSpPr/>
            <p:nvPr/>
          </p:nvSpPr>
          <p:spPr>
            <a:xfrm>
              <a:off x="4676775" y="1752600"/>
              <a:ext cx="152400" cy="274320"/>
            </a:xfrm>
            <a:prstGeom prst="rightBrac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029200" y="1600200"/>
              <a:ext cx="2819400" cy="646331"/>
              <a:chOff x="5029200" y="1828800"/>
              <a:chExt cx="2819400" cy="64633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029200" y="1828800"/>
                <a:ext cx="281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Quantum </a:t>
                </a:r>
                <a:r>
                  <a:rPr lang="en-US" dirty="0" err="1" smtClean="0"/>
                  <a:t>Chromodynamics</a:t>
                </a:r>
                <a:r>
                  <a:rPr lang="en-US" dirty="0" smtClean="0"/>
                  <a:t> (QCD)  </a:t>
                </a:r>
                <a:endParaRPr lang="en-US" dirty="0"/>
              </a:p>
            </p:txBody>
          </p:sp>
          <p:pic>
            <p:nvPicPr>
              <p:cNvPr id="16" name="Picture 15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743575" y="2171700"/>
                <a:ext cx="944880" cy="255270"/>
              </a:xfrm>
              <a:prstGeom prst="rect">
                <a:avLst/>
              </a:prstGeom>
            </p:spPr>
          </p:pic>
        </p:grpSp>
        <p:sp>
          <p:nvSpPr>
            <p:cNvPr id="19" name="Right Brace 18"/>
            <p:cNvSpPr/>
            <p:nvPr/>
          </p:nvSpPr>
          <p:spPr>
            <a:xfrm>
              <a:off x="7696200" y="1143000"/>
              <a:ext cx="152400" cy="1143000"/>
            </a:xfrm>
            <a:prstGeom prst="rightBrac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000" y="15049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SM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2875" y="2609671"/>
            <a:ext cx="8391525" cy="3410129"/>
            <a:chOff x="142875" y="2514600"/>
            <a:chExt cx="8391525" cy="3410129"/>
          </a:xfrm>
        </p:grpSpPr>
        <p:sp>
          <p:nvSpPr>
            <p:cNvPr id="22" name="TextBox 21"/>
            <p:cNvSpPr txBox="1"/>
            <p:nvPr/>
          </p:nvSpPr>
          <p:spPr>
            <a:xfrm>
              <a:off x="150752" y="2647950"/>
              <a:ext cx="4116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400" dirty="0" smtClean="0">
                  <a:solidFill>
                    <a:srgbClr val="0070C0"/>
                  </a:solidFill>
                </a:rPr>
                <a:t> Standard Model gauge group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876800" y="2514600"/>
              <a:ext cx="3657600" cy="979170"/>
              <a:chOff x="4267200" y="2514600"/>
              <a:chExt cx="3657600" cy="979170"/>
            </a:xfrm>
          </p:grpSpPr>
          <p:pic>
            <p:nvPicPr>
              <p:cNvPr id="23" name="Picture 22" descr="addin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314826" y="2514600"/>
                <a:ext cx="3491552" cy="304800"/>
              </a:xfrm>
              <a:prstGeom prst="rect">
                <a:avLst/>
              </a:prstGeom>
            </p:spPr>
          </p:pic>
          <p:sp>
            <p:nvSpPr>
              <p:cNvPr id="24" name="Down Arrow 23"/>
              <p:cNvSpPr/>
              <p:nvPr/>
            </p:nvSpPr>
            <p:spPr>
              <a:xfrm>
                <a:off x="4572000" y="2838450"/>
                <a:ext cx="228600" cy="228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6019800" y="2838450"/>
                <a:ext cx="228600" cy="228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wn Arrow 25"/>
              <p:cNvSpPr/>
              <p:nvPr/>
            </p:nvSpPr>
            <p:spPr>
              <a:xfrm>
                <a:off x="7315200" y="2838450"/>
                <a:ext cx="228600" cy="228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addin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267200" y="3114675"/>
                <a:ext cx="855345" cy="379095"/>
              </a:xfrm>
              <a:prstGeom prst="rect">
                <a:avLst/>
              </a:prstGeom>
            </p:spPr>
          </p:pic>
          <p:pic>
            <p:nvPicPr>
              <p:cNvPr id="28" name="Picture 27" descr="addin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715000" y="3114675"/>
                <a:ext cx="861060" cy="379095"/>
              </a:xfrm>
              <a:prstGeom prst="rect">
                <a:avLst/>
              </a:prstGeom>
            </p:spPr>
          </p:pic>
          <p:pic>
            <p:nvPicPr>
              <p:cNvPr id="29" name="Picture 28" descr="addin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978015" y="3114675"/>
                <a:ext cx="946785" cy="379095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152400" y="3352800"/>
              <a:ext cx="419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400" dirty="0" smtClean="0">
                  <a:solidFill>
                    <a:srgbClr val="0070C0"/>
                  </a:solidFill>
                </a:rPr>
                <a:t> The invariance of local gauge symmetry leads to </a:t>
              </a:r>
              <a:r>
                <a:rPr lang="en-US" sz="2400" dirty="0" err="1" smtClean="0">
                  <a:solidFill>
                    <a:srgbClr val="0070C0"/>
                  </a:solidFill>
                </a:rPr>
                <a:t>massless</a:t>
              </a:r>
              <a:r>
                <a:rPr lang="en-US" sz="2400" dirty="0" smtClean="0">
                  <a:solidFill>
                    <a:srgbClr val="0070C0"/>
                  </a:solidFill>
                </a:rPr>
                <a:t> photons and gluons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2875" y="4724400"/>
              <a:ext cx="4038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400" dirty="0" smtClean="0">
                  <a:solidFill>
                    <a:srgbClr val="0070C0"/>
                  </a:solidFill>
                </a:rPr>
                <a:t> Gauge Symmetry should be broken spontaneously  by employing Higgs Mechanism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8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038600" y="943408"/>
            <a:ext cx="4740442" cy="3649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76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Standard Model (SM)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962401" y="4724400"/>
            <a:ext cx="4953000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1143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There is no right handed  neutrino in SM.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4958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Higgs particle is predicted by SM and finding  it might lead to new physics beyond the SM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28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As a consequence of EWSB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57200" y="3505200"/>
            <a:ext cx="2985135" cy="272415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57200" y="3962400"/>
            <a:ext cx="2750757" cy="30480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09600" y="2971800"/>
            <a:ext cx="3025140" cy="255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81000" y="762000"/>
            <a:ext cx="8300545" cy="457200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819400" y="1443335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Hierarchical </a:t>
            </a:r>
            <a:r>
              <a:rPr lang="en-US" sz="2400" dirty="0" smtClean="0">
                <a:solidFill>
                  <a:srgbClr val="FF0000"/>
                </a:solidFill>
              </a:rPr>
              <a:t>Structure ??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66800" y="1822937"/>
            <a:ext cx="6705600" cy="539263"/>
            <a:chOff x="1066800" y="1535723"/>
            <a:chExt cx="6705600" cy="539263"/>
          </a:xfrm>
        </p:grpSpPr>
        <p:grpSp>
          <p:nvGrpSpPr>
            <p:cNvPr id="39" name="Group 38"/>
            <p:cNvGrpSpPr/>
            <p:nvPr/>
          </p:nvGrpSpPr>
          <p:grpSpPr>
            <a:xfrm>
              <a:off x="5591175" y="1535723"/>
              <a:ext cx="2181225" cy="533400"/>
              <a:chOff x="4038600" y="1535723"/>
              <a:chExt cx="2181225" cy="533400"/>
            </a:xfrm>
          </p:grpSpPr>
          <p:sp>
            <p:nvSpPr>
              <p:cNvPr id="6" name="AutoShape 30"/>
              <p:cNvSpPr>
                <a:spLocks noChangeArrowheads="1"/>
              </p:cNvSpPr>
              <p:nvPr/>
            </p:nvSpPr>
            <p:spPr bwMode="auto">
              <a:xfrm>
                <a:off x="4038600" y="1535723"/>
                <a:ext cx="2057400" cy="533400"/>
              </a:xfrm>
              <a:prstGeom prst="flowChartProcess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4267200" y="1600200"/>
                <a:ext cx="19526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Quark Sector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066800" y="1541586"/>
              <a:ext cx="2133600" cy="533400"/>
              <a:chOff x="1383324" y="1828800"/>
              <a:chExt cx="2133600" cy="53340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1383324" y="1828800"/>
                <a:ext cx="2133600" cy="533400"/>
              </a:xfrm>
              <a:prstGeom prst="flowChartProcess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1594340" y="1905000"/>
                <a:ext cx="17584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Lepton Sector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04800" y="2519363"/>
            <a:ext cx="8551986" cy="2128837"/>
            <a:chOff x="381000" y="2438400"/>
            <a:chExt cx="8551986" cy="2128837"/>
          </a:xfrm>
        </p:grpSpPr>
        <p:pic>
          <p:nvPicPr>
            <p:cNvPr id="9" name="Picture 28" descr="addin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4674" y="2538046"/>
              <a:ext cx="4478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2514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2"/>
                  </a:solidFill>
                </a:rPr>
                <a:t>Quark mixing </a:t>
              </a:r>
              <a:r>
                <a:rPr lang="en-US" sz="2000" dirty="0" smtClean="0">
                  <a:solidFill>
                    <a:schemeClr val="tx2"/>
                  </a:solidFill>
                </a:rPr>
                <a:t> angles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pic>
          <p:nvPicPr>
            <p:cNvPr id="15" name="Picture 9" descr="addin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00600" y="3657600"/>
              <a:ext cx="3617913" cy="90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451339" y="2455985"/>
              <a:ext cx="3352800" cy="408878"/>
            </a:xfrm>
            <a:prstGeom prst="rect">
              <a:avLst/>
            </a:prstGeom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697525" y="3048000"/>
              <a:ext cx="2743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2"/>
                  </a:solidFill>
                </a:rPr>
                <a:t>Neutrino mixing angles</a:t>
              </a:r>
            </a:p>
          </p:txBody>
        </p:sp>
        <p:pic>
          <p:nvPicPr>
            <p:cNvPr id="24" name="Picture 14" descr="addin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1000" y="3657600"/>
              <a:ext cx="3322637" cy="90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38"/>
            <p:cNvSpPr>
              <a:spLocks noChangeShapeType="1"/>
            </p:cNvSpPr>
            <p:nvPr/>
          </p:nvSpPr>
          <p:spPr bwMode="auto">
            <a:xfrm>
              <a:off x="4267200" y="2438400"/>
              <a:ext cx="0" cy="1371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39"/>
            <p:cNvSpPr>
              <a:spLocks noChangeArrowheads="1"/>
            </p:cNvSpPr>
            <p:nvPr/>
          </p:nvSpPr>
          <p:spPr bwMode="auto">
            <a:xfrm>
              <a:off x="3927231" y="3974123"/>
              <a:ext cx="685800" cy="304800"/>
            </a:xfrm>
            <a:prstGeom prst="left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1219200" y="4854714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Is it possible to accommodate large neutrino mixing angles and small quark mixing angles simultaneously in unified framework?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676400" y="5605046"/>
            <a:ext cx="5715000" cy="529081"/>
            <a:chOff x="1295400" y="5486400"/>
            <a:chExt cx="5715000" cy="529081"/>
          </a:xfrm>
        </p:grpSpPr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1295400" y="5486400"/>
              <a:ext cx="3048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Yes, in doubly lopsided structure,</a:t>
              </a:r>
            </a:p>
          </p:txBody>
        </p:sp>
        <p:pic>
          <p:nvPicPr>
            <p:cNvPr id="21" name="Picture 28" descr="addin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49114" y="5556738"/>
              <a:ext cx="1401763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5638800" y="5492261"/>
              <a:ext cx="137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chemeClr val="accent2"/>
                  </a:solidFill>
                </a:rPr>
                <a:t>[</a:t>
              </a:r>
              <a:r>
                <a:rPr lang="en-US" sz="1400" dirty="0" err="1">
                  <a:solidFill>
                    <a:schemeClr val="accent2"/>
                  </a:solidFill>
                </a:rPr>
                <a:t>Albaid</a:t>
              </a:r>
              <a:r>
                <a:rPr lang="en-US" sz="1400" dirty="0">
                  <a:solidFill>
                    <a:schemeClr val="accent2"/>
                  </a:solidFill>
                </a:rPr>
                <a:t>, </a:t>
              </a:r>
              <a:r>
                <a:rPr lang="en-US" sz="1400" dirty="0" smtClean="0">
                  <a:solidFill>
                    <a:schemeClr val="accent2"/>
                  </a:solidFill>
                </a:rPr>
                <a:t>2009,2011]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78169" y="5997714"/>
            <a:ext cx="697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hierarchical structure of </a:t>
            </a:r>
            <a:r>
              <a:rPr lang="en-US" sz="2000" b="1" dirty="0" err="1" smtClean="0">
                <a:solidFill>
                  <a:srgbClr val="C00000"/>
                </a:solidFill>
              </a:rPr>
              <a:t>fermion</a:t>
            </a:r>
            <a:r>
              <a:rPr lang="en-US" sz="2000" b="1" dirty="0" smtClean="0">
                <a:solidFill>
                  <a:srgbClr val="C00000"/>
                </a:solidFill>
              </a:rPr>
              <a:t> masses and mixings can be understood by employing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Froggatt</a:t>
            </a:r>
            <a:r>
              <a:rPr lang="en-US" sz="2000" b="1" u="sng" dirty="0" smtClean="0">
                <a:solidFill>
                  <a:srgbClr val="C00000"/>
                </a:solidFill>
              </a:rPr>
              <a:t>-Nielsen Mechanism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76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Flavor Structure in SM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76200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981450" y="1080135"/>
            <a:ext cx="4171950" cy="29146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04800" y="99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Higgs potential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0482" y="1752600"/>
            <a:ext cx="4043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Minimizing the potential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128260" y="1752600"/>
            <a:ext cx="302514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7000" y="152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Higgs Mechanism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Image Deta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200400"/>
            <a:ext cx="3162300" cy="310480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3886200"/>
            <a:ext cx="1390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167911" y="2514600"/>
            <a:ext cx="1842489" cy="457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25101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The mass of the Higgs boson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3200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For the theory remains </a:t>
            </a:r>
            <a:r>
              <a:rPr lang="en-US" sz="2400" dirty="0" err="1" smtClean="0">
                <a:solidFill>
                  <a:srgbClr val="0070C0"/>
                </a:solidFill>
              </a:rPr>
              <a:t>perturbative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524000" y="4876800"/>
            <a:ext cx="685800" cy="533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667000" y="4953000"/>
            <a:ext cx="2106976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820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Shortcomings of the Standard Model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 doesn’t contain gravity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 doesn’t explain neutrino masses. 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 doesn’t have candidate for dark matter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 no unification of gauge couplings possible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 gauge hierarchy problem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019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Higgs mass receives huge quantum corrections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1981200"/>
            <a:ext cx="4038601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267200" y="49530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60960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04800" y="1524000"/>
            <a:ext cx="4794739" cy="3124200"/>
            <a:chOff x="386861" y="1066800"/>
            <a:chExt cx="4794739" cy="3124200"/>
          </a:xfrm>
        </p:grpSpPr>
        <p:sp>
          <p:nvSpPr>
            <p:cNvPr id="10" name="Rectangle 9"/>
            <p:cNvSpPr/>
            <p:nvPr/>
          </p:nvSpPr>
          <p:spPr>
            <a:xfrm>
              <a:off x="386861" y="1066800"/>
              <a:ext cx="4794739" cy="31242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07475" y="1160585"/>
              <a:ext cx="3343275" cy="1578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533398" y="2995246"/>
              <a:ext cx="4550136" cy="683895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410200" y="1295401"/>
            <a:ext cx="3549756" cy="2514599"/>
            <a:chOff x="5410200" y="990600"/>
            <a:chExt cx="3549756" cy="2514599"/>
          </a:xfrm>
        </p:grpSpPr>
        <p:grpSp>
          <p:nvGrpSpPr>
            <p:cNvPr id="20" name="Group 19"/>
            <p:cNvGrpSpPr/>
            <p:nvPr/>
          </p:nvGrpSpPr>
          <p:grpSpPr>
            <a:xfrm>
              <a:off x="5486400" y="990600"/>
              <a:ext cx="3221402" cy="626165"/>
              <a:chOff x="5638800" y="1583634"/>
              <a:chExt cx="3221402" cy="626165"/>
            </a:xfrm>
          </p:grpSpPr>
          <p:pic>
            <p:nvPicPr>
              <p:cNvPr id="15364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638800" y="1583634"/>
                <a:ext cx="1600200" cy="626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010400" y="1623646"/>
                <a:ext cx="18498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cutoff scale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25" name="Picture 24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6019800" y="1752600"/>
              <a:ext cx="2819400" cy="1066800"/>
            </a:xfrm>
            <a:prstGeom prst="rect">
              <a:avLst/>
            </a:prstGeom>
          </p:spPr>
        </p:pic>
        <p:pic>
          <p:nvPicPr>
            <p:cNvPr id="31" name="Picture 30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978768" y="3048000"/>
              <a:ext cx="2981188" cy="457199"/>
            </a:xfrm>
            <a:prstGeom prst="rect">
              <a:avLst/>
            </a:prstGeom>
          </p:spPr>
        </p:pic>
        <p:sp>
          <p:nvSpPr>
            <p:cNvPr id="21" name="Curved Right Arrow 20"/>
            <p:cNvSpPr/>
            <p:nvPr/>
          </p:nvSpPr>
          <p:spPr>
            <a:xfrm>
              <a:off x="5410200" y="2667000"/>
              <a:ext cx="457200" cy="762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62600" y="38201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 required value</a:t>
            </a:r>
            <a:endParaRPr lang="en-US" sz="2800" dirty="0"/>
          </a:p>
        </p:txBody>
      </p:sp>
      <p:pic>
        <p:nvPicPr>
          <p:cNvPr id="29" name="Picture 2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562600" y="4495800"/>
            <a:ext cx="3017655" cy="38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47800" y="5181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 promising scenario that solve the hierarchy problem is </a:t>
            </a:r>
            <a:r>
              <a:rPr lang="en-US" sz="2800" dirty="0" err="1" smtClean="0">
                <a:solidFill>
                  <a:srgbClr val="00B050"/>
                </a:solidFill>
              </a:rPr>
              <a:t>supersymmetry</a:t>
            </a:r>
            <a:r>
              <a:rPr lang="en-US" sz="2800" dirty="0" smtClean="0">
                <a:solidFill>
                  <a:srgbClr val="00B050"/>
                </a:solidFill>
              </a:rPr>
              <a:t> (SUSY)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228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Shortcomings of the Standard Model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64068"/>
            <a:ext cx="141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Background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10+\overline{10}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$\textcolor{blue}{W^+}$, $\textcolor{blue}{W^-}$, $\textcolor{blue}{Z^0}$) $\textcolor{blue}{\sim 100~ \text{GeV}}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narray}&#10;\textcolor{blue}{U^e_R\sim U^d_L\sim \left(&#10;\begin{array}{ccc}&#10;1 &amp; \epsilon^2 &amp; \epsilon^4 \\&#10;\epsilon^2 &amp;1&amp; \epsilon^2 \\&#10;\epsilon^4 &amp;\epsilon^2 &amp; 1\\&#10;\end{array} \right)}\nonumber&#10;\end{eqnarray}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narray}&#10;W_{5+\overline{5}} &amp;=&amp; f^d_m\overline{d^c}_md^c_m Z+\lambda'_b&#10;Q_3d^c_mH_d&#10;+f^e_m\overline{L}_mL_m Z+\lambda'_{\tau^c}L_m&#10;e^c_3H_d.\nonumber&#10;\end{eqnarray}&#10;&#10;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narray}&#10;W_{10+\overline{10}}&amp;=&amp;\lambda'_{t^c}Q_3u^c_mH_u+Q_m\lambda'_{t}u^c_3H_u+\lambda'_mQ_mu^c_mH_u+\textcolor{red}{\lambda'_{b}\epsilon^p}Q_md^c_3H_d\nonumber\\&#10;&amp;+&amp;\textcolor{red}{\lambda'_{\tau}\epsilon^p}L_3e^c_mH_d+f_{e^c}\overline{e^c}_me^c_mZ+f_{u^c}\overline{u^c}_mu^c_mZ+f_{Q}\overline{Q}_mQ_mZ\nonumber&#10;\end{eqnarray}&#10;&#10;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narray}&#10;\tilde{m}^2_{LL,RR}=\tilde{m}_0^2(I+\delta_{LL,RR}),~~~\delta_{LL,RR}=\frac{U^{\dag}_{L,R}\textcolor{red}{\delta\tilde{m}^2}U_{L,R}}{m^2_0},~~~\delta_{LR}=\frac{U^{\dag}_{L}\textcolor{red}{\delta A}U_{R}}{m^2_0}\nonumber&#10;\end{eqnarray}&#10;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narray}&#10;\textcolor{red}{\delta\tilde{m}^2},~\textcolor{red}{\delta A}\nonumber&#10;\end{eqnarray}&#10;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table}[h!]&#10;\begin{small}&#10;\center&#10;\begin{tabular}{|c|c|c|c|c|c|} \hline&#10;Mass Insertion ($\delta$) &amp; $5+\overline{5}$ &amp; $10+\overline{10}$ &amp;Process&amp;  Exp. Bounds\\&#10;\hline&#10;$\textcolor{red}{(\delta^l_{12})_{LL}}$    &amp;  -                 &amp; $\textcolor{red}{\epsilon^{1+2p}}$ &amp;  &amp;\textcolor{red}{0.00028}   \\&#10;$(\delta_{12}^l)_{RR}$    &amp; $r$ $\epsilon^{6}$  &amp;         -          &amp;$\textcolor{red}{\mu\rightarrow e\gamma}$&amp;   0.0004        \\&#10;$(\delta^l_{12})_{RL,LR}$ &amp; $r$ $\kappa^l_{5}$($\epsilon^{4}$, $\epsilon^{3}$) &amp; $\kappa^l_{10}$ ($\epsilon^{4+2p}$,$\epsilon^{3+2p}$) &amp; &amp;   $1.3\times10^{-6}$ \\&#10;\hline \hline&#10;$(\delta^l_{13})_{LL}$    &amp;        -              &amp;$\epsilon^{1+2p}$&amp; &amp; 0.026\\&#10;$(\delta^l_{13})_{RR}$    &amp;    $r$ $\epsilon^{4}$   &amp;-&amp;$\tau\rightarrow e\gamma$ &amp; 0.04 \\&#10;$(\delta^l_{13})_{RL,LR}$&amp; $r$ $\kappa^l_{5}$($\epsilon^{4}$, $\epsilon^{1}$)  &amp;$\kappa^l_{10}$($\epsilon^{4+2p}$,$\epsilon^{1+2p}$)&amp; &amp; 0.002 \\&#10;\hline\hline&#10;$(\delta^l_{23})_{LL}$    &amp;              -     &amp;$\epsilon^{2p}$ &amp; &amp;   0.02  \\&#10;$(\delta^l_{23})_{RR}$    &amp;   $r$ $\epsilon^{2}$  &amp;-&amp; $\tau\rightarrow \mu\gamma$ &amp; 0.03  \\&#10;$(\delta^l_{23})_{RL,LR}$&amp; $r$ $\kappa^l_{5}$($\epsilon^{2}$,&#10;$1$)&#10;&amp;$\kappa^l_{10}$($\epsilon^{2+2p}$,$\epsilon^{2p}$)&amp; &amp;0.0015\\&#10;\hline \hline&#10;$\left(\sqrt{|\rm{Re}(\delta^d_{12})^2_{LL}|},\sqrt{|\rm{Im}(\delta^d_{12})^2_{LL}}|\right)$ &amp;$\epsilon^6$          &amp;$\epsilon^6$ &amp; &amp; (0.065, 0.0052)  \\&#10;$\left(\sqrt{|\rm{Re}(\delta^d_{12})^2_{RR}|},\sqrt{|\rm{Im}(\delta^d_{12})^2_{RR}|}\right)$ &amp;      -               &amp;$\epsilon^{1+2p}$&amp; &amp; (0.065, 0.0052)  \\&#10;$\left(\sqrt{|\rm{Re}(\delta^d_{12})^2_{LR}|},\textcolor{red}{\sqrt{|\rm{Im}(\delta^d_{12})^2_{LR}|}}\right)$ &amp; $\kappa^d_{5}$ ($\epsilon^{3}$,$\epsilon^{4}$)  &amp;$\textcolor{red}{\kappa^d_{10}}$$\textcolor{red}{\epsilon^{3}}$&amp; $\textcolor{red}{K-\overline{K}}$&amp; (0.007, $\textcolor{red}{5.2\times10^{-5}}$)   \\&#10;$\left(\sqrt{|\rm{Re}(\delta^d_{12})^2_{RL}|},\sqrt{|\rm{Im}(\delta^d_{12})^2_{RL}|}\right)$&amp;$\kappa^d_{5}$$\epsilon^{3+p}$&amp;$\kappa^d_{10}$$\epsilon^{4}$&amp; &amp;&#10;(0.007, $5.2\times10^{-5}$)\\&#10;$\sqrt{|\rm{Re}(\delta^d_{12})_{LL}(\delta^d_{12})_{RR}|}$&amp;-&amp;$\epsilon^{3.5+p}$&amp; &amp;0.00453\\&#10;$\sqrt{|\rm{Im}(\delta^d_{12})_{LL}(\delta^d_{12})_{RR}|}$&amp;-&amp;$\epsilon^{3.5+p}$&amp; &amp;0.00057\\&#10;\hline \hline&#10;$(\rm{Re}\delta^d_{13},\rm{Im}\delta^d_{13})_{LL}$    &amp;  $\epsilon^4$     &amp;$\epsilon^4$&amp; &amp;  (0.238, 0.51)  \\&#10;$(\rm{Re}\delta^d_{13},\rm{Im}\delta^d_{13})_{RR}$    &amp;        -       &amp;$\epsilon^{1+2p}$&amp;$B_d-\overline{B}_d$ &amp; (0.238, 0.51)  \\&#10;$(\rm{Re}\delta^d_{13},\rm{Im}\delta^d_{13})_{LR,RL}$&amp;$\kappa^d_{5}$($\epsilon^{4}$, $\epsilon$) &amp;$\kappa^d_{10}$($\epsilon$,$\epsilon^{4}$)&amp; &amp;(0.0557, 0.125) \\&#10;\hline \hline&#10;$(\delta^d_{23})_{LL}$    &amp;   $\epsilon^2$    &amp;$\epsilon^2$&amp; &amp;   1.19        \\&#10;$(\delta^d_{23})_{RR}$    &amp;          -        &amp;$\epsilon^{2p}$&amp; $B_s-\overline{B}_s$  &amp;   1.19        \\&#10;\hline \hline&#10;$(\delta^d_{23})_{LR,RL}$&amp; $\kappa^d_5$(1,$\epsilon^{2}$) &amp;$\kappa^d_{10}$(1,$\epsilon^{2}$)&amp;$b\rightarrow s\gamma$ &amp; 0.04&#10;\\\hline&#10;\end{tabular}&#10;\end{small}&#10;\end{table}&#10;&#10;\end{document}"/>
  <p:tag name="IGUANATEXSIZE" val="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\kappa^{d}_{5}=0.0045$, $\kappa^{l}_{5}=0.019$,$\kappa^{d}_{10}=0.002$, $\kappa^{l}_{10}=0.0014$. $r=1$ (unified Yukawa couplings), $r=0$ ( non-unified Yukawa couplings) &#10;\end{document}"/>
  <p:tag name="IGUANATEXSIZE" val="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m_h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gamma~\text{remains massless}}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SU(2)_L \times U(1)_Y \rightarrow U(1)_{em}}$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mathcal{L}_Y&#10;=Y^d_{ij}d^{cT}_{i}H^{\dag}Q_j+Y^e_{ij}e^{cT}_{i}H^{\dag}L_j&#10;+Y^u_{ij}&#10;u^{cT}_{i}\tilde H^{\dag}Q_{j}+h.c.\nonumber&#10;\end{eqnarray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O(10)\times A_4$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_u,m_d\ll m_c,m_s\ll m_t,m_b$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m\left(&#10;\begin{array}{ccc}&#10;0.974&amp; 0.225&amp; 0.00389\\&#10;0.23&amp; 1.023&amp;0.041\\&#10;0.0084&amp;0.0387&amp; 0.88\end{array} \right)$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_{e}\ll m_{\mu}\ll m_{\tau}$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m\left(&#10;\begin{array}{ccc}&#10;0.816&amp; 0.577&amp; &lt;0.2\\&#10;-0.408&amp; 0.577&amp;0.707\\&#10;-0.408&amp;0.577&amp; 0.707\end{array} \right)$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V(\phi)=-\mu^2\phi^{\dagger}\phi+\lambda(\phi^{\dagger}\phi)^2, \hspace{0.5cm}&#10;\mu^2&gt;0\nonumber.&#10;\end{eqnarray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SU(3)_c\times SU(2)_L \times U(1)_Y}$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langle \phi\rangle=\left&lt;0|\phi|0\right&gt;=\frac{v}{\sqrt2} \left(&#10;\begin{array}{c}&#10;0 \\ 1&#10;\end{array} \right)\nonumber,&#10;\end{eqnarray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m^2_{\phi_0}=2\lambda v^2 \nonumber&#10;\end{eqnarray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m^2_{\phi_0} \le 1$ TeV 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m_H\sim 100}$ $\textcolor{blue}{\text{GeV}}$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For $\Lambda=M_P:\\&#10;~~~\Delta m_H^2\sim M_P^2$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red}{\Delta m_H^2\sim 10^{30} m_H^2}$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m_H^2=-\frac{|\lambda_f|^2}{8\pi^2}\Lambda^2+ ....$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\textcolor{blue}{X=(x^{\mu},\theta^{\alpha},\overline{\theta}^{\alpha})}$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hat{S}_{L,R}=S_{L,R}+i\sqrt{2}~~\overline{\theta}\psi_{L,R}+i\overline{\theta}\theta_lF}$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ambda_{\tilde{f}}=|\lambda_f|^2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alpha_s=\frac{g_s^2}{4\pi}}$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m_H^2=-\frac{|\lambda_f|^2}{8\pi^2}\Lambda^2+ ....$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m_H^2=\frac{2\lambda_{\tilde{f}}}{16\pi^2}\Lambda^2+ ....$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L}=-\lambda_{\tilde{f}}|H|^2|\tilde{f}_{L,R}|^2$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green}{\lambda_{\tilde{f}}=|\lambda_f|^2}$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ngle F_i \rangle=\frac{\partial W}{\partial \phi_i}\neq 0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angle D \rangle\neq 0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mathcal{L}=\mathcal{L}_{SUSY}+\textcolor{red}{\mathcal{L}_{soft}}$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green}{\mu\rightarrow e \gamma}$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green}{Br(\mu\to e \gamma)\le 10^{-11}}$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overline{5}_i\to(d^{c\alpha}_i,L_i)\nonumber&#10;\end{eqnarray}&#10;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alpha_2=\frac{g_2^2}{4\pi}}$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10_i\to(Q^{\alpha}_i,u^{c\alpha}_i,e^c_i)\nonumber&#10;\end{eqnarray}&#10;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16=\overline{5}+10+1$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m_e=m_d~~m_{\mu}=m_s~~m_{\tau}=m_b$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begin{eqnarray}&#10;\overline{5}=\left(&#10;\begin{array}{c}&#10;d^{c1} \\ d^{c2} \\ d^{c3}\\e^-\\ \nu&#10;\end{array} \right),~~~~~~~~~~~&#10;10=\frac{1}{\sqrt2}\left(&#10;\begin{array}{ccccc}&#10;0 &amp; u^{c}_3 &amp; u^{c}_2 &amp; u_1 &amp; d_1\\&#10;-u^{c}_3 &amp; 0 &amp; u^{c}_1&amp; u_2 &amp; d_2\\&#10;-u^{c}_2 &amp; -u^{c}_1 &amp;0 &amp; u_3 &amp; d_3\\&#10;-u_1  &amp;-u_2 &amp;-u_3&amp; 0&amp; e^+\\&#10;-d_1&amp;-d_2&amp;-d_3&amp;-e^+&amp;0&#10;\end{array} \right)\nonumber&#10;\end{eqnarray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an\beta=\frac{v_u}{v_d}$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_h\approx 125 \text{GeV}$ 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A_t}{M_s}=\sqrt{6}$ 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m_h^2&amp;=&amp;M_z^2cos^22\beta(1-\frac{3}{8\pi^2}\frac{m_t^2}{v^2}t)\nonumber\\&#10;&amp;+&amp;\frac{3}{4\pi^2}\frac{m_t^4}{v^2}[\frac{1}{2} \chi_t +t+\frac{1}{16\pi^2}(\frac{3}{2}\frac{m_t^2}{v^2}-32\pi\alpha_3)(\chi_tt+t^2)]\nonumber,&#10;\end{eqnarray}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t=log(\frac{M_s^2}{M_t^2}), \chi_t=\frac{2A^2_t}{M_s^2}(1-\frac{A^2_t}{12M_s^2}),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_s=\sqrt{m_{\tilde t_1}m_{\tilde t_2}}.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alpha_Y=\frac{g_Y^2}{4\pi}}$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green}{115~\text{GeV} &lt; m_h &lt; 127~\text{GeV}}$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\langle S \rangle=M_{mess}+\theta^2\textcolor{red}{\langle F_S\rangle}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S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epsfig}&#10;\begin{document}&#10;&#10;\begin{eqnarray}&#10;M_{\lambda_r}=\sqrt{N}\frac{\alpha_r(M_{mess})}{4\pi}\Lambda \nonumber&#10;\end{eqnarray}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epsfig}&#10;\begin{document}&#10;&#10;\begin{eqnarray}&#10;\tilde{m}^2&amp;=&amp;2N\sum_{r=1}^3&#10;c_r\left(\frac{\alpha_r(M_{mess})}{4\pi}\right)^2\Lambda^2\nonumber&#10;\end{eqnarray}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epsfig}&#10;\begin{document}&#10;&#10;$\textcolor{blue}{\Lambda=\frac{\langle F_S\rangle}{M_{mess}}}$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epsfig}&#10;\begin{document}&#10;&#10;$A_t(M_{mess})=0$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red}{5+\overline{5}}$, $\textcolor{red}{10+\overline{10}}$ &#10;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frac{A_t}{M_s}=\sqrt{6}}$ 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color}&#10;\usepackage{amsmath}&#10;\pagestyle{empty}&#10;\begin{document}&#10;&#10;$\textcolor{red}{10+\overline{10}}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SU(3)_c)$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A_t}{M_s}=\sqrt{6}$ 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t\approx 0$ at $M_{mess}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red}{\Lambda,}$ $\textcolor{red}{M_{mess},}$  $\textcolor{red}{N,}$&#10;$\textcolor{red}{tan\beta,}$ $\textcolor{red}{\text{sign}(\mu)}$&#10;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10_m+\overline{10}_m\to((Q_m+\overline{Q}_m),(u^c_m+\overline{u}^c_m),(e^c_m+\overline{e}^c_m)).\nonumber&#10;\end{eqnarray}&#10;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eft(\alpha'_t=\frac{\lambda'^{2}_t}{4\pi},\alpha'_{t^c}=\frac{\lambda'^{2}_{t^c}}{4\pi}\right)$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delta\tilde{m}^2_{Q_3}&amp;=&amp;\frac{\Lambda^2}{8\pi^2}\left[\alpha'_{t^c}\left(3\alpha'_{t^c}+\frac{3}{2}\alpha'_{t}-\frac{8}{3}\alpha_3-\frac{3}{2}\alpha_2-\frac{13}{30}\alpha_1\right)&#10;-\frac{5}{2}\alpha'_{t}\alpha_t\right]\nonumber&#10;\end{eqnarray}&#10;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delta\tilde{m}^2_{t^c}=\frac{2\Lambda^2}{8\pi^2}\left[\alpha'_{t}\left(3\alpha'_{t}+\frac{3}{2}\alpha'_{t^c}-\frac{8}{3}\alpha_3-\frac{3}{2}\alpha_2-\frac{13}{30}\alpha_1\right)&#10;-2\alpha'_{t^c}\alpha_t\right]\nonumber&#10;\end{eqnarray}&#10;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delta A_t=-\left[\frac{5\alpha'_{t}+4\alpha'_{t^c}}{4\pi}\right]}$&#10;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epsfig}&#10;\begin{document}&#10;&#10;\begin{eqnarray}&#10;W_{10+\overline{10}}&amp;=&amp;\lambda'_{t^c}Q_3u^c_mH_u + \lambda'_{t}Q_mu^c_3H_u\nonumber&#10;\end{eqnarray}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lambda_010_m10_F5_H\nonumber&#10;\end{eqnarray}&#10;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SU(2)_L\times U_Y)$&#10;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10_m+\overline{10}_m$&#10;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10+\overline{10}$ Model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5_m+\overline{5}_m\to((d^c_m+\overline{d^c}_m),(L_m+\overline{L}_m)).\nonumber&#10;\end{eqnarray}&#10;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delta A_t=-\left[\frac{5\alpha'_{t}+4\alpha'_{t^c}}{4\pi}\right]}$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delta A_t=-\frac{1}{4\pi}\alpha'_{b}\nonumber&#10;\end{eqnarray}&#10;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W_{5+\overline{5}} &amp;=&amp;\lambda'_bQ_3d^c_mH_d+\lambda'_{\tau^c}L_me^c_3H_d.\nonumber&#10;\end{eqnarray}&#10;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lambda_0\overline{5}_m10_F\overline{5}_H\nonumber&#10;\end{eqnarray}&#10;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5_m+\overline{5}_m$&#10;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\lambda'_b,\lambda'_{\tau})$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\tilde{m}^2_{Q_3}$ and $\delta\tilde{m}^2_{e^c_3}$ 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le}&#10;\begin{tabular}{|c|c|}\hline&#10;      Particle Contents of SM                                                         &amp; $SU(3)_c\times SU(2)_L\times&#10;                                                               U(1)_Y$\\\hline\hline&amp;\\&#10;$Q_i$=$\left(\begin{array}{c} u_i \\ d_i \end{array}\right)$ &amp; (3,2,$\frac{1}{3}$)                   \\&#10;                    $u^c_i$, $d^c_i$                                   &amp; (3,1,$-\frac{4}{3}$), (3,1,$\frac{2}{3}$) \\&amp;\\\hline\hline&amp;\\&#10;$L_i$=$\left(\begin{array}{c} \nu_i \\e_i \end{array}\right)$ &amp; (1,2,$-1$)\\&#10;      $e^c$, ??                                                        &amp; (1,1,2), ??        \\&amp;\\\hline\hline&amp;\\&#10;&#10;$H$=$\left(\begin{array}{c}H^+\\ H^0&#10;\end{array}\right)$,&amp;(1,2,1)\\&amp;\\ \hline\hline&#10;\end{tabular}&#10;&#10;\end{table}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5+\overline{5}$ Model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0\leq\textcolor{blue}{\lambda_{0}} \leq 2$, 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10^6 \text{GeV}\leq\textcolor{blue}{ M_{mess}} \leq 10^{14} \text{GeV}$, 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40 \text{TeV}\leq\textcolor{blue}{\Lambda}\leq 200 \text{TeV}$.&#10;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table}[h!]&#10;\center&#10;\begin{tabular}{|c|c|c|c|c|c|c|} \hline&#10;$\lambda'_0$ &amp;$m_h (\rm{GeV})$&#10;&amp;$\Lambda(10^5\rm{GeV})$&amp;$M_{\rm{mess}}(\rm{GeV})$&amp;$\tilde{m}_{t_1}(\rm{GeV})$&amp;&#10;$\tilde{m}_{t_2}(\rm{GeV})$&amp;$A_t/M_s$\\\hline&#10; 0&amp;\textcolor{red}{117}&amp;1.6&amp;$3.16\times10^{13}$&amp;\textcolor{red}{2656}&amp;\textcolor{red}{3284}&amp;-0.86\\\hline&#10; 0.4&amp;118&amp;1.36&amp; $10^8$ &amp;1795&amp;2396&amp;-1.27\\\hline&#10; 0.8&amp;122 &amp;0.912&amp; $10^{13}$ &amp;1553&amp;2143&amp;-1.95\\\hline&#10;1.1&amp;\textcolor{blue}{123}&amp;0.784&amp; $1.8\times10^{11}$ &amp;\textcolor{blue}{735}&amp;\textcolor{blue}{1429}&amp;-2 \\\hline&#10;2&amp;123&amp;0.784&amp; $10^8$ &amp;743&amp;1426&amp;-2.26\\\hline&#10;\end{tabular}&#10;\end{table}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$\textcolor{red}{\bf{10+\overline{10}}}$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$\textcolor{red}{\bf{10+\overline{10}}}$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table}&#10;\begin{tabular}{|c|c|c|c|c|} \hline&#10; Particle &amp;                                                 &amp;$10+\overline{10}$   &amp;  $10+\overline{10}$       &amp;$5+\overline{5}$   \\\hline\hline&#10; Inputs      &amp;  $M_{\rm{mess}}$                              &amp;    $10^8 $          &amp;$4 \times 10^5$            &amp;   $10^8 $   \\&#10;             &amp;  $N_{\rm{mess}}$                              &amp;   3                 &amp;3                          &amp;    1         \\&#10;             &amp;  $\Lambda(10^5\rm{GeV})$                        &amp;   $ 0.45$        &amp; $ 0.3$          &amp;    $1.5$  \\&#10;             &amp;  $\tan\beta$                             &amp;   10                &amp;6.1                        &amp;15.6                    \\&#10;               &amp;  $f_0$                             &amp;  0.25              &amp;0.25                      &amp;0.25                  \\&#10;             &amp;   $\lambda_{0}$                          &amp;  1.3                &amp;1.2                        &amp;    1.2              \\\hline\hline&#10;Higgs:      &amp; $m_h$                                     &amp; $\textcolor{red}{122}$                 &amp;118                      &amp;  114.5  \\&#10;            &amp; $m_H^0$                                   &amp; 858                 &amp;592                        &amp; 1690  \\&#10;            &amp; $m_A$                                     &amp; 858                 &amp;591                        &amp;  1690 \\&#10;            &amp; $m_{H^{\pm}}$                             &amp; 862                 &amp;597                        &amp;  1689\\\hline\hline&#10; Gluino:   &amp; $\tilde{m}_{{g}}$                            &amp; 980               &amp;667                        &amp; 1041\\\hline\hline&#10; Neutralinos:&amp; $m_{\chi_1}$                             &amp; 186                 &amp;124                        &amp; 208\\&#10;             &amp; $m_{\chi_2}$                             &amp; 346                 &amp;225                        &amp; 408\\&#10;             &amp; $m_{\chi_3}$                             &amp; 800                  &amp;557                        &amp; 781\\&#10;             &amp; $m_{\chi_4}$                             &amp; 807                 &amp;569                        &amp; 790\\\hline\hline&#10;Charginos:    &amp; $\chi^+_1$                              &amp; 347                  &amp;227                        &amp; 409\\&#10;             &amp; $\chi^+_2$                               &amp; 807                  &amp;569                        &amp; 790\\\hline\hline&#10;Squarks:      &amp; $\tilde{m}_{{u}_L,{c}_L}$           &amp; 972                  &amp;657                        &amp;1480\\&#10;              &amp; $\tilde{m}_{{u}_R,{c}_R}$           &amp; 929                  &amp;632                        &amp; 1377\\&#10;              &amp; $\tilde{m}_{{d}_L,{s}_L}$           &amp; 971                  &amp;657                        &amp;1480\\&#10;              &amp; $\tilde{m}_{{d}_R,{s}_R}$           &amp; 922                  &amp;630                        &amp; 1365\\&#10;              &amp; $\tilde{m}_{{b}_L}$                       &amp; 800                  &amp;555                        &amp; 1315\\&#10;              &amp; $\tilde{m}_{{b}_R}$                       &amp; 919                  &amp;629                        &amp; 1294\\&#10;              &amp; $\tilde{m}_{{t}_L}$                       &amp; 853                  &amp;621                        &amp; 1315\\&#10;              &amp; $\tilde{m}_{{t}_R}$                       &amp; 412                  &amp;270                        &amp; 1123\\\hline\hline&#10;Sleptons:     &amp; $\tilde{m}_{{e}_L,{\mu}_L}$        &amp; 323                           &amp;200                       &amp;596\\&#10;              &amp;$\tilde{m}_{{\nu_e}_L,{\nu_{\mu}}_L}$&amp; 323                  &amp;200                       &amp;596\\&#10;              &amp; $\tilde{m}_{{e}_R,{\mu}_R}$         &amp; 152                  &amp;92                        &amp;290\\&#10;              &amp; $\tilde{m}_{{\tau}_L}$                    &amp; 322                  &amp;197                        &amp;539\\&#10;              &amp; $\tilde{m}_{{\tau}_R}$                    &amp; 151                  &amp;92                        &amp; 1543\\\hline \hline&#10;\end{tabular}&#10;\end{table}&#10;&#10;\end{document}"/>
  <p:tag name="IGUANATEXSIZE" val="1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$\textcolor{red}{\bf{10+\overline{10}}}$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&#10;&#10;\begin{document}&#10;$\textcolor{blue}{\bf{S}}$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le}&#10;\begin{tabular}{|c|c|}\hline&#10;      Particle Contents of SM                                                         &amp; $SU(3)_c\times SU(2)_L\times&#10;                                                               U(1)_Y$\\\hline\hline&#10;$B_{\mu}$ &amp; (1,1,0)                   \\\hline&#10;$W_{\mu}$ &amp; (1,3,0)\\\hline&#10;$G_{\mu}$ &amp;(8,1,0)\\ \hline\hline&#10;\end{tabular}&#10;&#10;\end{table}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langle \bf{S}\rangle}$&#10;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\bf{\epsilon}=\frac{\bf{\langle S\rangle}}{\bf{M^*}}}$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narray}&#10;W_{MSSM} &amp;=&amp; y^u_{ij}\, \epsilon^{n^u_{ij}}\, u^c_i Q_j H_u +  y^d_{ij}\, \epsilon^{n^d_{ij}}\, d^c_i Q_j H_d +&#10; y^e_{ij}\, \epsilon^{n^e_{ij}}\, e^c_i L_j H_d \nonumber \\&#10;&amp;+&amp; f_d\overline{Q}_mQ_mZ+\lambda'_b Q_3d^c_mH_d+f_e\overline{L}_mL_m Z+\lambda'_{\tau^c} L_me_3^cH_d\nonumber&#10;\end{eqnarray}&#10;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table}&#10;\center&#10;\begin{tabular}{|c|c|c|c|c|c|c|c|c|c|c|c|c|} \hline&#10; SU(5) &amp;$10_1$ &amp;$10_2$&amp;$10_3$&amp; $\overline{5}_1$ &amp;$\overline{5}_2$,$\overline{5}_3$&amp; $5_u$,$\overline{5}_d$&amp;$S$&amp;$5_m$&amp; $\overline{5}_m$&amp; $10_m$&amp; $\overline{10}_m$&amp; $Z$  \\\hline&#10; $U(1)$ &amp; 4     &amp; 2    &amp;  0   &amp;      p+1           &amp;             p               &amp;           0           &amp;-1 &amp; -$\alpha$  &amp;         0 &amp;0      &amp; -$\alpha$         &amp;   $\alpha$      \\\hline&#10;\end{tabular}&#10;\caption{The $U(1)$ charge assignments to the messenger, MSSM, Z and&#10;S fields.}\label{tab5}&#10;\end{table}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narray}&#10;\textcolor{red}{M_u \sim \left(&#10;\begin{array}{ccc}&#10;\epsilon^8 &amp; \epsilon^6 &amp; \epsilon^4 \\&#10;\epsilon^6  &amp;\epsilon^4 &amp; \epsilon^2 \\&#10;\epsilon^4  &amp;\epsilon^2 &amp; 1&#10;\end{array} \right)}\nonumber&#10;\end{eqnarray}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narray}&#10;\textcolor{red}{M_d \sim M_e^T \sim \epsilon^p \left(&#10;\begin{array}{ccc}&#10;\epsilon^5 &amp; \epsilon^3 &amp; \epsilon \\&#10;\epsilon^4  &amp; \epsilon^2 &amp; 1 \\&#10; \epsilon^4  &amp; \epsilon^2 &amp; 1&#10;\end{array} \right)}\nonumber&#10;\end{eqnarray}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blue}{m_u: m_c: m_t \sim \epsilon^8: \epsilon^4: 1}$&#10;&#10;$\textcolor{blue}{m_d:m_s:m_b \sim\epsilon^5: \epsilon^2: 1}$&#10;&#10;$\textcolor{blue}{m_e: m_\mu:m_\tau \sim \epsilon^5: \epsilon^2:1}$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$\textcolor{blue}{\epsilon \simeq 0.2}$.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extcolor{red}{(U_R^{u,d,e})\, M^{u,d,e}\, (U_L^{u,d,e})^ \dagger = M^{u,d,e}_{\rm diag}}$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begin{eqnarray}&#10;\textcolor{blue}{U^e_L\sim U^d_R\sim \left(&#10;\begin{array}{ccc}&#10;1 &amp; \epsilon &amp; \epsilon \\&#10;\epsilon &amp;\omega&amp; \omega \\&#10;\epsilon &amp;\omega &amp; \omega\\&#10;\end{array} \right)}\nonumber&#10;\end{eqnarray}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1338</Words>
  <Application>Microsoft Office PowerPoint</Application>
  <PresentationFormat>On-screen Show (4:3)</PresentationFormat>
  <Paragraphs>236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Higgs Boson Mass In Gauge-Mediated  Supersymmetry Breaking</vt:lpstr>
      <vt:lpstr>OUTLINE</vt:lpstr>
      <vt:lpstr>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</dc:creator>
  <cp:lastModifiedBy>Owner</cp:lastModifiedBy>
  <cp:revision>388</cp:revision>
  <dcterms:created xsi:type="dcterms:W3CDTF">2012-03-09T23:52:44Z</dcterms:created>
  <dcterms:modified xsi:type="dcterms:W3CDTF">2012-04-04T17:41:04Z</dcterms:modified>
</cp:coreProperties>
</file>